
<file path=[Content_Types].xml><?xml version="1.0" encoding="utf-8"?>
<Types xmlns="http://schemas.openxmlformats.org/package/2006/content-types">
  <Default Extension="tiff" ContentType="image/tiff"/>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3"/>
  </p:notesMasterIdLst>
  <p:sldIdLst>
    <p:sldId id="859" r:id="rId3"/>
    <p:sldId id="1018" r:id="rId4"/>
    <p:sldId id="1019" r:id="rId5"/>
    <p:sldId id="1070" r:id="rId6"/>
    <p:sldId id="1020" r:id="rId7"/>
    <p:sldId id="1021" r:id="rId8"/>
    <p:sldId id="1022" r:id="rId9"/>
    <p:sldId id="1073" r:id="rId10"/>
    <p:sldId id="1075" r:id="rId11"/>
    <p:sldId id="1076" r:id="rId12"/>
    <p:sldId id="1026" r:id="rId13"/>
    <p:sldId id="1029" r:id="rId14"/>
    <p:sldId id="1027" r:id="rId15"/>
    <p:sldId id="1077" r:id="rId16"/>
    <p:sldId id="1028" r:id="rId17"/>
    <p:sldId id="1078" r:id="rId18"/>
    <p:sldId id="1079" r:id="rId19"/>
    <p:sldId id="1080" r:id="rId20"/>
    <p:sldId id="1082" r:id="rId21"/>
    <p:sldId id="1083" r:id="rId22"/>
    <p:sldId id="1105" r:id="rId23"/>
    <p:sldId id="1085" r:id="rId24"/>
    <p:sldId id="1030" r:id="rId25"/>
    <p:sldId id="1034" r:id="rId26"/>
    <p:sldId id="1035" r:id="rId27"/>
    <p:sldId id="1086" r:id="rId28"/>
    <p:sldId id="1087" r:id="rId29"/>
    <p:sldId id="1088" r:id="rId30"/>
    <p:sldId id="1089" r:id="rId31"/>
    <p:sldId id="1036" r:id="rId32"/>
    <p:sldId id="1090" r:id="rId33"/>
    <p:sldId id="1091" r:id="rId34"/>
    <p:sldId id="1092" r:id="rId35"/>
    <p:sldId id="1038" r:id="rId36"/>
    <p:sldId id="1037" r:id="rId37"/>
    <p:sldId id="1023" r:id="rId38"/>
    <p:sldId id="1093" r:id="rId39"/>
    <p:sldId id="1039" r:id="rId40"/>
    <p:sldId id="1094" r:id="rId41"/>
    <p:sldId id="1040" r:id="rId42"/>
    <p:sldId id="1045" r:id="rId43"/>
    <p:sldId id="1095" r:id="rId44"/>
    <p:sldId id="1096" r:id="rId45"/>
    <p:sldId id="1097" r:id="rId46"/>
    <p:sldId id="1106" r:id="rId47"/>
    <p:sldId id="1046" r:id="rId48"/>
    <p:sldId id="1047" r:id="rId49"/>
    <p:sldId id="1099" r:id="rId50"/>
    <p:sldId id="1048" r:id="rId51"/>
    <p:sldId id="1057" r:id="rId52"/>
    <p:sldId id="1107" r:id="rId53"/>
    <p:sldId id="1100" r:id="rId54"/>
    <p:sldId id="1108" r:id="rId55"/>
    <p:sldId id="1042" r:id="rId56"/>
    <p:sldId id="1101" r:id="rId57"/>
    <p:sldId id="1102" r:id="rId58"/>
    <p:sldId id="1103" r:id="rId59"/>
    <p:sldId id="1104" r:id="rId60"/>
    <p:sldId id="1044" r:id="rId61"/>
    <p:sldId id="1049" r:id="rId62"/>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0"/>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6" Type="http://schemas.openxmlformats.org/officeDocument/2006/relationships/tableStyles" Target="tableStyles.xml"/><Relationship Id="rId65" Type="http://schemas.openxmlformats.org/officeDocument/2006/relationships/viewProps" Target="viewProps.xml"/><Relationship Id="rId64" Type="http://schemas.openxmlformats.org/officeDocument/2006/relationships/presProps" Target="presProps.xml"/><Relationship Id="rId63" Type="http://schemas.openxmlformats.org/officeDocument/2006/relationships/notesMaster" Target="notesMasters/notesMaster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2" name="文本框 1"/>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实验班全程提优训练 高中化学 选择性必修</a:t>
            </a:r>
            <a:r>
              <a:rPr lang="en-US" altLang="zh-CN" sz="2000" dirty="0">
                <a:solidFill>
                  <a:prstClr val="black"/>
                </a:solidFill>
                <a:latin typeface="楷体" panose="02010609060101010101" pitchFamily="49" charset="-122"/>
                <a:ea typeface="楷体" panose="02010609060101010101" pitchFamily="49" charset="-122"/>
              </a:rPr>
              <a:t>1 </a:t>
            </a:r>
            <a:r>
              <a:rPr lang="zh-CN" altLang="en-US" sz="2000" dirty="0">
                <a:solidFill>
                  <a:prstClr val="black"/>
                </a:solidFill>
                <a:latin typeface="楷体" panose="02010609060101010101" pitchFamily="49" charset="-122"/>
                <a:ea typeface="楷体" panose="02010609060101010101" pitchFamily="49" charset="-122"/>
              </a:rPr>
              <a:t>化学反应原理 </a:t>
            </a:r>
            <a:r>
              <a:rPr lang="en-US" altLang="zh-CN" sz="2000" dirty="0" err="1">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11.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3.png"/><Relationship Id="rId1"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1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png"/><Relationship Id="rId2" Type="http://schemas.openxmlformats.org/officeDocument/2006/relationships/image" Target="../media/image25.png"/><Relationship Id="rId1" Type="http://schemas.openxmlformats.org/officeDocument/2006/relationships/image" Target="../media/image24.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9.png"/><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25.png"/></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33.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4.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33.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6.png"/><Relationship Id="rId1" Type="http://schemas.openxmlformats.org/officeDocument/2006/relationships/image" Target="../media/image35.jpe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33.png"/></Relationships>
</file>

<file path=ppt/slides/_rels/slide3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9.png"/><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35.jpeg"/></Relationships>
</file>

<file path=ppt/slides/_rels/slide3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image" Target="../media/image4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6.png"/><Relationship Id="rId2" Type="http://schemas.openxmlformats.org/officeDocument/2006/relationships/image" Target="../media/image6.png"/><Relationship Id="rId1" Type="http://schemas.openxmlformats.org/officeDocument/2006/relationships/image" Target="../media/image33.png"/></Relationships>
</file>

<file path=ppt/slides/_rels/slide3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image" Target="../media/image47.png"/></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1.png"/><Relationship Id="rId2" Type="http://schemas.openxmlformats.org/officeDocument/2006/relationships/image" Target="../media/image6.png"/><Relationship Id="rId1" Type="http://schemas.openxmlformats.org/officeDocument/2006/relationships/image" Target="../media/image33.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3.png"/><Relationship Id="rId1" Type="http://schemas.openxmlformats.org/officeDocument/2006/relationships/image" Target="../media/image52.pn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4.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5.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6.pn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33.png"/></Relationships>
</file>

<file path=ppt/slides/_rels/slide4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9.png"/><Relationship Id="rId2" Type="http://schemas.openxmlformats.org/officeDocument/2006/relationships/image" Target="../media/image58.png"/><Relationship Id="rId1" Type="http://schemas.openxmlformats.org/officeDocument/2006/relationships/image" Target="../media/image57.pn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0.png"/><Relationship Id="rId1" Type="http://schemas.openxmlformats.org/officeDocument/2006/relationships/image" Target="../media/image59.png"/></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0.png"/></Relationships>
</file>

<file path=ppt/slides/_rels/slide4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image" Target="../media/image61.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5.png"/><Relationship Id="rId1" Type="http://schemas.openxmlformats.org/officeDocument/2006/relationships/image" Target="../media/image64.png"/></Relationships>
</file>

<file path=ppt/slides/_rels/slide5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69.png"/><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image" Target="../media/image66.png"/></Relationships>
</file>

<file path=ppt/slides/_rels/slide5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image" Target="../media/image70.png"/></Relationships>
</file>

<file path=ppt/slides/_rels/slide5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image" Target="../media/image73.png"/></Relationships>
</file>

<file path=ppt/slides/_rels/slide5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image" Target="../media/image76.png"/></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9.png"/></Relationships>
</file>

<file path=ppt/slides/_rels/slide5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83.png"/><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image" Target="../media/image80.png"/></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5.png"/><Relationship Id="rId1" Type="http://schemas.openxmlformats.org/officeDocument/2006/relationships/image" Target="../media/image84.png"/></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6.png"/></Relationships>
</file>

<file path=ppt/slides/_rels/slide5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89.png"/><Relationship Id="rId3" Type="http://schemas.openxmlformats.org/officeDocument/2006/relationships/image" Target="../media/image88.png"/><Relationship Id="rId2" Type="http://schemas.openxmlformats.org/officeDocument/2006/relationships/image" Target="../media/image49.png"/><Relationship Id="rId1" Type="http://schemas.openxmlformats.org/officeDocument/2006/relationships/image" Target="../media/image87.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9.png"/><Relationship Id="rId1" Type="http://schemas.openxmlformats.org/officeDocument/2006/relationships/image" Target="../media/image9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a:t>
            </a:r>
            <a:r>
              <a:rPr lang="zh-CN" altLang="en-US" sz="54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化学反应</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速率与化学平衡</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化学平衡</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613553"/>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判断正在进行的可逆反应是否达到平衡或反应进行的方向。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对于一般的可逆反应，</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，在任意时刻的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sup>
                        </m:sSup>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e>
                        </m:d>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sup>
                        </m:sSup>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𝐃</m:t>
                            </m:r>
                          </m:e>
                        </m:d>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up>
                        </m:sSup>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e>
                        </m:d>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sup>
                        </m:sSup>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𝐁</m:t>
                            </m:r>
                          </m:e>
                        </m:d>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称为浓度商，常用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sup>
                        </m:sSup>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e>
                        </m:d>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sup>
                        </m:sSup>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𝐃</m:t>
                            </m:r>
                          </m:e>
                        </m:d>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up>
                        </m:sSup>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e>
                        </m:d>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sup>
                        </m:sSup>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𝐁</m:t>
                            </m:r>
                          </m:e>
                        </m:d>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时，反应处于平衡状态，</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时，反应向正反应方向进行，</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时，反应向逆反应方向进行，</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613553"/>
              </a:xfrm>
              <a:blipFill rotWithShape="1">
                <a:blip r:embed="rId1"/>
                <a:stretch>
                  <a:fillRect l="-2" t="-17" r="1" b="11"/>
                </a:stretch>
              </a:blipFill>
            </p:spPr>
            <p:txBody>
              <a:bodyPr/>
              <a:lstStyle/>
              <a:p>
                <a:r>
                  <a:rPr lang="zh-CN" altLang="en-US">
                    <a:noFill/>
                  </a:rPr>
                  <a:t> </a:t>
                </a:r>
              </a:p>
            </p:txBody>
          </p:sp>
        </mc:Fallback>
      </mc:AlternateContent>
      <p:pic>
        <p:nvPicPr>
          <p:cNvPr id="4" name="图片 3"/>
          <p:cNvPicPr>
            <a:picLocks noChangeAspect="1"/>
          </p:cNvPicPr>
          <p:nvPr/>
        </p:nvPicPr>
        <p:blipFill>
          <a:blip r:embed="rId2"/>
          <a:stretch>
            <a:fillRect/>
          </a:stretch>
        </p:blipFill>
        <p:spPr>
          <a:xfrm>
            <a:off x="360854" y="4384752"/>
            <a:ext cx="11485848" cy="671554"/>
          </a:xfrm>
          <a:prstGeom prst="rect">
            <a:avLst/>
          </a:prstGeom>
        </p:spPr>
      </p:pic>
      <p:sp>
        <p:nvSpPr>
          <p:cNvPr id="5" name="内容占位符 4"/>
          <p:cNvSpPr txBox="1"/>
          <p:nvPr/>
        </p:nvSpPr>
        <p:spPr bwMode="auto">
          <a:xfrm>
            <a:off x="2482062" y="4375149"/>
            <a:ext cx="7566464"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化学平衡常数的变化与反应物或生成物的浓度无关。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温馨提示.EPS" descr="id:2147493516;FounderCES"/>
          <p:cNvPicPr>
            <a:picLocks noChangeAspect="1"/>
          </p:cNvPicPr>
          <p:nvPr/>
        </p:nvPicPr>
        <p:blipFill>
          <a:blip r:embed="rId3"/>
          <a:stretch>
            <a:fillRect/>
          </a:stretch>
        </p:blipFill>
        <p:spPr>
          <a:xfrm>
            <a:off x="478582" y="4493315"/>
            <a:ext cx="1997250" cy="39266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337872"/>
              </a:xfrm>
            </p:spPr>
            <p:txBody>
              <a:bodyPr/>
              <a:lstStyle/>
              <a:p>
                <a:pPr hangingPunct="0"/>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影响化学平衡的因素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化学平衡的移动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概念：在一定条件下，当可逆反应达到平衡状态后，如果</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改变反应条件，平衡状态被破坏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，平衡体系的物质组成也会随着改变，直至达到新的平衡状态。这种由原有的平衡状态达到新的平衡状态的过程叫作化学平衡的移动。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实质：改变条件后，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各组分的百分含量发生改变。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化学平衡移动方向的判断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00000"/>
                  </a:lnSpc>
                </a:pPr>
                <a14:m>
                  <m:oMathPara xmlns:m="http://schemas.openxmlformats.org/officeDocument/2006/math">
                    <m:oMathParaPr>
                      <m:jc m:val="left"/>
                    </m:oMathParaPr>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当</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𝐐</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𝐊</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时，可逆反应处于平衡状态</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当</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𝐐</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𝐊</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时，化学平衡向正反应方向移动</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当</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𝐐</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𝐊</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时，化学平衡向逆反应方向移动</m:t>
                                </m:r>
                              </m:e>
                            </m:mr>
                          </m:m>
                        </m:e>
                      </m:d>
                    </m:oMath>
                  </m:oMathPara>
                </a14:m>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337872"/>
              </a:xfrm>
              <a:blipFill rotWithShape="1">
                <a:blip r:embed="rId1"/>
                <a:stretch>
                  <a:fillRect l="-2" t="-12" r="1" b="1"/>
                </a:stretch>
              </a:blipFill>
            </p:spPr>
            <p:txBody>
              <a:bodyPr/>
              <a:lstStyle/>
              <a:p>
                <a:r>
                  <a:rPr lang="zh-CN" altLang="en-US">
                    <a:noFill/>
                  </a:rPr>
                  <a:t> </a:t>
                </a:r>
              </a:p>
            </p:txBody>
          </p:sp>
        </mc:Fallback>
      </mc:AlternateContent>
      <p:pic>
        <p:nvPicPr>
          <p:cNvPr id="4" name="知识点3.EPS" descr="id:2147491177;FounderCES"/>
          <p:cNvPicPr/>
          <p:nvPr/>
        </p:nvPicPr>
        <p:blipFill>
          <a:blip r:embed="rId2"/>
          <a:stretch>
            <a:fillRect/>
          </a:stretch>
        </p:blipFill>
        <p:spPr>
          <a:xfrm>
            <a:off x="432950" y="891136"/>
            <a:ext cx="1445895" cy="38417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60854" y="957247"/>
            <a:ext cx="11485848" cy="3695890"/>
          </a:xfrm>
          <a:prstGeom prst="rect">
            <a:avLst/>
          </a:prstGeom>
        </p:spPr>
      </p:pic>
      <p:sp>
        <p:nvSpPr>
          <p:cNvPr id="5" name="内容占位符 4"/>
          <p:cNvSpPr>
            <a:spLocks noGrp="1"/>
          </p:cNvSpPr>
          <p:nvPr>
            <p:ph idx="1"/>
          </p:nvPr>
        </p:nvSpPr>
        <p:spPr>
          <a:xfrm>
            <a:off x="360854" y="893762"/>
            <a:ext cx="11485848" cy="3900235"/>
          </a:xfrm>
        </p:spPr>
        <p:txBody>
          <a:bodyPr/>
          <a:lstStyle/>
          <a:p>
            <a:pPr hangingPunct="0"/>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化学平衡移动过程分析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endPar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endPar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endPar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endParaRPr lang="en-US" altLang="zh-CN" sz="15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新平衡与原平衡相比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平衡混合物中各组分的浓度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或质量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发生相应的变化。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名师点拨.EPS" descr="id:2147492483;FounderCES"/>
          <p:cNvPicPr>
            <a:picLocks noChangeAspect="1"/>
          </p:cNvPicPr>
          <p:nvPr/>
        </p:nvPicPr>
        <p:blipFill>
          <a:blip r:embed="rId2"/>
          <a:stretch>
            <a:fillRect/>
          </a:stretch>
        </p:blipFill>
        <p:spPr>
          <a:xfrm>
            <a:off x="478582" y="970264"/>
            <a:ext cx="1997250" cy="467071"/>
          </a:xfrm>
          <a:prstGeom prst="rect">
            <a:avLst/>
          </a:prstGeom>
        </p:spPr>
      </p:pic>
      <p:pic>
        <p:nvPicPr>
          <p:cNvPr id="2" name="CX466.EPS" descr="id:2147493537;FounderCES"/>
          <p:cNvPicPr>
            <a:picLocks noChangeAspect="1"/>
          </p:cNvPicPr>
          <p:nvPr/>
        </p:nvPicPr>
        <p:blipFill>
          <a:blip r:embed="rId3"/>
          <a:stretch>
            <a:fillRect/>
          </a:stretch>
        </p:blipFill>
        <p:spPr>
          <a:xfrm>
            <a:off x="2715166" y="1661075"/>
            <a:ext cx="6777223" cy="216024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01488"/>
            <a:ext cx="11485848" cy="925253"/>
          </a:xfrm>
        </p:spPr>
        <p:txBody>
          <a:bodyPr/>
          <a:lstStyle/>
          <a:p>
            <a:pPr hangingPunct="0">
              <a:lnSpc>
                <a:spcPct val="130000"/>
              </a:lnSpc>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浓度对化学平衡的影响</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实验探究浓度对化学平衡的影响</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360854" y="1666304"/>
              <a:ext cx="11485848" cy="4845659"/>
            </p:xfrm>
            <a:graphic>
              <a:graphicData uri="http://schemas.openxmlformats.org/drawingml/2006/table">
                <a:tbl>
                  <a:tblPr firstRow="1" firstCol="1" bandRow="1"/>
                  <a:tblGrid>
                    <a:gridCol w="1485880"/>
                    <a:gridCol w="9999968"/>
                  </a:tblGrid>
                  <a:tr h="923864">
                    <a:tc>
                      <a:txBody>
                        <a:bodyPr/>
                        <a:lstStyle/>
                        <a:p>
                          <a:pPr algn="ctr" hangingPunct="0">
                            <a:lnSpc>
                              <a:spcPct val="130000"/>
                            </a:lnSpc>
                            <a:buNone/>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实验原理</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buNone/>
                          </a:pPr>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Fe</a:t>
                          </a:r>
                          <a:r>
                            <a:rPr lang="en-US" sz="22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3SCN</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b="0" i="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  </m:t>
                              </m:r>
                            </m:oMath>
                          </a14:m>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2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SCN</a:t>
                          </a:r>
                          <a:r>
                            <a:rPr lang="en-US" sz="22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en-US" sz="22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buNone/>
                          </a:pPr>
                          <a:r>
                            <a:rPr lang="zh-CN" alt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浅黄色</a:t>
                          </a:r>
                          <a:r>
                            <a:rPr lang="en-US" alt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alt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无色</a:t>
                          </a:r>
                          <a:r>
                            <a:rPr lang="en-US" alt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红</a:t>
                          </a:r>
                          <a:r>
                            <a:rPr lang="en-US" alt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色</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094" marR="2809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910115">
                    <a:tc>
                      <a:txBody>
                        <a:bodyPr/>
                        <a:lstStyle/>
                        <a:p>
                          <a:pPr algn="ctr" hangingPunct="0">
                            <a:lnSpc>
                              <a:spcPct val="130000"/>
                            </a:lnSpc>
                            <a:buNone/>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实验过程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向盛有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0.05</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FeCl</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溶液的试管中加入</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0.015</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KSCN</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溶液呈红色。将上述溶液平均分装在</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三支试管中</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向试管</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中加入少量铁粉</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向试管</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中滴加</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滴</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KSCN</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观察试管</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中溶液颜色的变化</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并均与试管</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094" marR="2809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913478">
                    <a:tc>
                      <a:txBody>
                        <a:bodyPr/>
                        <a:lstStyle/>
                        <a:p>
                          <a:pPr algn="ctr" hangingPunct="0">
                            <a:lnSpc>
                              <a:spcPct val="150000"/>
                            </a:lnSpc>
                            <a:buNone/>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实验装置</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endParaRPr lang="en-US"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094" marR="2809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mc:Choice>
        <mc:Fallback xmlns="">
          <p:graphicFrame>
            <p:nvGraphicFramePr>
              <p:cNvPr id="2" name="表格 1"/>
              <p:cNvGraphicFramePr>
                <a:graphicFrameLocks noGrp="1"/>
              </p:cNvGraphicFramePr>
              <p:nvPr/>
            </p:nvGraphicFramePr>
            <p:xfrm>
              <a:off x="360854" y="1666304"/>
              <a:ext cx="11485848" cy="4845659"/>
            </p:xfrm>
            <a:graphic>
              <a:graphicData uri="http://schemas.openxmlformats.org/drawingml/2006/table">
                <a:tbl>
                  <a:tblPr firstRow="1" firstCol="1" bandRow="1"/>
                  <a:tblGrid>
                    <a:gridCol w="1485880"/>
                    <a:gridCol w="9999968"/>
                  </a:tblGrid>
                  <a:tr h="923925">
                    <a:tc>
                      <a:txBody>
                        <a:bodyPr/>
                        <a:lstStyle/>
                        <a:p>
                          <a:pPr algn="ctr" hangingPunct="0">
                            <a:lnSpc>
                              <a:spcPct val="130000"/>
                            </a:lnSpc>
                            <a:buNone/>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实验原理</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28094" marR="2809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1910115">
                    <a:tc>
                      <a:txBody>
                        <a:bodyPr/>
                        <a:lstStyle/>
                        <a:p>
                          <a:pPr algn="ctr" hangingPunct="0">
                            <a:lnSpc>
                              <a:spcPct val="130000"/>
                            </a:lnSpc>
                            <a:buNone/>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实验过程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向盛有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0.05</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FeCl</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溶液的试管中加入</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0.015</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KSCN</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溶液呈红色。将上述溶液平均分装在</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三支试管中</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向试管</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中加入少量铁粉</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向试管</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中滴加</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滴</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KSCN</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观察试管</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中溶液颜色的变化</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并均与试管</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094" marR="2809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913478">
                    <a:tc>
                      <a:txBody>
                        <a:bodyPr/>
                        <a:lstStyle/>
                        <a:p>
                          <a:pPr algn="ctr" hangingPunct="0">
                            <a:lnSpc>
                              <a:spcPct val="150000"/>
                            </a:lnSpc>
                            <a:buNone/>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实验装置</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endParaRPr lang="en-US"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094" marR="2809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mc:Fallback>
      </mc:AlternateContent>
      <p:pic>
        <p:nvPicPr>
          <p:cNvPr id="4097" name="wht2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43078" y="4620132"/>
            <a:ext cx="4176464" cy="1750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360854" y="1052736"/>
              <a:ext cx="11485848" cy="3205948"/>
            </p:xfrm>
            <a:graphic>
              <a:graphicData uri="http://schemas.openxmlformats.org/drawingml/2006/table">
                <a:tbl>
                  <a:tblPr firstRow="1" firstCol="1" bandRow="1"/>
                  <a:tblGrid>
                    <a:gridCol w="1413872"/>
                    <a:gridCol w="10071976"/>
                  </a:tblGrid>
                  <a:tr h="895437">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实验现象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试管中溶液呈红色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试管中溶液红色变浅</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试管中溶液红色变深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094" marR="2809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944213">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实验结论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SCN</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化学平衡均向正反应方向移动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SCN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的浓度均增大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溶液红色加深</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滴加少量铁粉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的浓度减小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化学平衡向逆反应方向移动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SCN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的浓度减小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溶液红色变浅</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094" marR="2809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mc:Choice>
        <mc:Fallback xmlns="">
          <p:graphicFrame>
            <p:nvGraphicFramePr>
              <p:cNvPr id="2" name="表格 1"/>
              <p:cNvGraphicFramePr>
                <a:graphicFrameLocks noGrp="1"/>
              </p:cNvGraphicFramePr>
              <p:nvPr/>
            </p:nvGraphicFramePr>
            <p:xfrm>
              <a:off x="360854" y="1052736"/>
              <a:ext cx="11485848" cy="3205948"/>
            </p:xfrm>
            <a:graphic>
              <a:graphicData uri="http://schemas.openxmlformats.org/drawingml/2006/table">
                <a:tbl>
                  <a:tblPr firstRow="1" firstCol="1" bandRow="1"/>
                  <a:tblGrid>
                    <a:gridCol w="1413872"/>
                    <a:gridCol w="10071976"/>
                  </a:tblGrid>
                  <a:tr h="895437">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实验现象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试管中溶液呈红色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试管中溶液红色变浅</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试管中溶液红色变深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094" marR="2809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2433955">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实验结论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28094" marR="2809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bl>
              </a:graphicData>
            </a:graphic>
          </p:graphicFrame>
        </mc:Fallback>
      </mc:AlternateContent>
      <p:sp>
        <p:nvSpPr>
          <p:cNvPr id="5" name="内容占位符 2"/>
          <p:cNvSpPr>
            <a:spLocks noGrp="1"/>
          </p:cNvSpPr>
          <p:nvPr>
            <p:ph idx="1"/>
          </p:nvPr>
        </p:nvSpPr>
        <p:spPr>
          <a:xfrm>
            <a:off x="360854" y="4231537"/>
            <a:ext cx="11485848" cy="1684244"/>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规律：在其他条件不变的情况下，增大反应物的浓度或减小生成物的浓度，都可以使平衡向正反应方向移动；增大生成物的浓度或减小反应物的浓度，都可以使平衡向逆反应方向移动。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60854" y="957246"/>
            <a:ext cx="11485848" cy="1130247"/>
          </a:xfrm>
          <a:prstGeom prst="rect">
            <a:avLst/>
          </a:prstGeom>
        </p:spPr>
      </p:pic>
      <p:sp>
        <p:nvSpPr>
          <p:cNvPr id="2" name="内容占位符 1"/>
          <p:cNvSpPr>
            <a:spLocks noGrp="1"/>
          </p:cNvSpPr>
          <p:nvPr>
            <p:ph idx="1"/>
          </p:nvPr>
        </p:nvSpPr>
        <p:spPr>
          <a:xfrm>
            <a:off x="360854" y="893762"/>
            <a:ext cx="11485848" cy="1130246"/>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由于纯固体或纯液体的浓度为常数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改变纯固体或纯液体的量并不会影响</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逆</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的大小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所以化学平衡不移动。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拨.EPS" descr="id:2147492483;FounderCES"/>
          <p:cNvPicPr>
            <a:picLocks noChangeAspect="1"/>
          </p:cNvPicPr>
          <p:nvPr/>
        </p:nvPicPr>
        <p:blipFill>
          <a:blip r:embed="rId2"/>
          <a:stretch>
            <a:fillRect/>
          </a:stretch>
        </p:blipFill>
        <p:spPr>
          <a:xfrm>
            <a:off x="478582" y="970264"/>
            <a:ext cx="1997250" cy="467071"/>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压强对化学平衡的影响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实验探究压强对化学平衡的影响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nvGraphicFramePr>
            <p:xfrm>
              <a:off x="360853" y="1934417"/>
              <a:ext cx="11485847" cy="3291840"/>
            </p:xfrm>
            <a:graphic>
              <a:graphicData uri="http://schemas.openxmlformats.org/drawingml/2006/table">
                <a:tbl>
                  <a:tblPr firstRow="1" firstCol="1" bandRow="1"/>
                  <a:tblGrid>
                    <a:gridCol w="1557889"/>
                    <a:gridCol w="4680520"/>
                    <a:gridCol w="5247438"/>
                  </a:tblGrid>
                  <a:tr h="146998">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实验原理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红棕色</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541" marR="1354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hMerge="1">
                      <a:tcPr/>
                    </a:tc>
                  </a:tr>
                  <a:tr h="229608">
                    <a:tc rowSpan="2">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实验过程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注射器吸入</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的混合气体</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使注射器的活塞位于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Ⅰ</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处</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将细管端用橡胶塞封闭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541" marR="1354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hMerge="1">
                      <a:tcPr/>
                    </a:tc>
                  </a:tr>
                  <a:tr h="469905">
                    <a:tc vMerge="1">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把活塞拉到</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Ⅱ</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观察管内混合气体颜色的变化</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活塞</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Ⅰ</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处</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Ⅱ</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压强减小</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541" marR="1354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把活塞从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Ⅱ</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处推到</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Ⅰ</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观察管内混合气体颜色的变化</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活塞</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Ⅱ</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处</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Ⅰ</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压强增大</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541" marR="1354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mc:Choice>
        <mc:Fallback xmlns="">
          <p:graphicFrame>
            <p:nvGraphicFramePr>
              <p:cNvPr id="3" name="表格 2"/>
              <p:cNvGraphicFramePr>
                <a:graphicFrameLocks noGrp="1"/>
              </p:cNvGraphicFramePr>
              <p:nvPr/>
            </p:nvGraphicFramePr>
            <p:xfrm>
              <a:off x="360853" y="1934417"/>
              <a:ext cx="11485847" cy="3291840"/>
            </p:xfrm>
            <a:graphic>
              <a:graphicData uri="http://schemas.openxmlformats.org/drawingml/2006/table">
                <a:tbl>
                  <a:tblPr firstRow="1" firstCol="1" bandRow="1"/>
                  <a:tblGrid>
                    <a:gridCol w="1557889"/>
                    <a:gridCol w="4680520"/>
                    <a:gridCol w="5247438"/>
                  </a:tblGrid>
                  <a:tr h="548640">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实验原理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endParaRPr lang="zh-CN"/>
                        </a:p>
                      </a:txBody>
                      <a:tcPr marL="13541" marR="1354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hMerge="1">
                      <a:tcPr/>
                    </a:tc>
                  </a:tr>
                  <a:tr h="229608">
                    <a:tc rowSpan="2">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实验过程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注射器吸入</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的混合气体</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使注射器的活塞位于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Ⅰ</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处</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将细管端用橡胶塞封闭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541" marR="1354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hMerge="1">
                      <a:tcPr/>
                    </a:tc>
                  </a:tr>
                  <a:tr h="469905">
                    <a:tc vMerge="1">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把活塞拉到</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Ⅱ</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观察管内混合气体颜色的变化</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活塞</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Ⅰ</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处</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Ⅱ</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压强减小</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541" marR="1354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把活塞从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Ⅱ</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处推到</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Ⅰ</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观察管内混合气体颜色的变化</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活塞</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Ⅱ</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处</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Ⅰ</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压强增大</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541" marR="1354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mc:Fallback>
      </mc:AlternateContent>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334566" y="1052737"/>
          <a:ext cx="11521280" cy="3384375"/>
        </p:xfrm>
        <a:graphic>
          <a:graphicData uri="http://schemas.openxmlformats.org/drawingml/2006/table">
            <a:tbl>
              <a:tblPr firstRow="1" firstCol="1" bandRow="1"/>
              <a:tblGrid>
                <a:gridCol w="1368152"/>
                <a:gridCol w="4536504"/>
                <a:gridCol w="5616624"/>
              </a:tblGrid>
              <a:tr h="1058917">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实验装置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173" marR="571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173" marR="571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162729">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实验现象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气体颜色先变浅</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后变深</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最终比原来浅</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173" marR="571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气体颜色先变深</a:t>
                      </a:r>
                      <a:r>
                        <a:rPr lang="zh-CN" sz="24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后变浅</a:t>
                      </a:r>
                      <a:r>
                        <a:rPr lang="zh-CN" sz="24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最终比原来深</a:t>
                      </a:r>
                      <a:endParaRPr lang="zh-CN" sz="24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173" marR="571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162729">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实验结论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压强减小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体积增大时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减小后又增大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平衡正向移动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173" marR="571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压强增大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体积减小时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变大后又减小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平衡逆向移动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173" marR="571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p:pic>
        <p:nvPicPr>
          <p:cNvPr id="6148" name="wht25.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948959" y="1152172"/>
            <a:ext cx="2227395" cy="835273"/>
          </a:xfrm>
          <a:prstGeom prst="rect">
            <a:avLst/>
          </a:prstGeom>
          <a:noFill/>
          <a:extLst>
            <a:ext uri="{909E8E84-426E-40DD-AFC4-6F175D3DCCD1}">
              <a14:hiddenFill xmlns:a14="http://schemas.microsoft.com/office/drawing/2010/main">
                <a:solidFill>
                  <a:srgbClr val="FFFFFF"/>
                </a:solidFill>
              </a14:hiddenFill>
            </a:ext>
          </a:extLst>
        </p:spPr>
      </p:pic>
      <p:pic>
        <p:nvPicPr>
          <p:cNvPr id="6147" name="wht2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11430" y="1205374"/>
            <a:ext cx="2016224" cy="72008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规律：对于有气体参加的可逆反应，当达到平衡时，在其他条件不变的情况下，增大压强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减小容器的容积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，化学平衡向气体体积缩小的方向移动；减小压强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增大容器的容积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，化学平衡向气体体积增大的方向移动。反应后气体的总体积没有变化的可逆反应，增大或减小压强都不能使化学平衡发生移动。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1"/>
          <a:stretch>
            <a:fillRect/>
          </a:stretch>
        </p:blipFill>
        <p:spPr>
          <a:xfrm>
            <a:off x="360854" y="3072593"/>
            <a:ext cx="11485848" cy="1130247"/>
          </a:xfrm>
          <a:prstGeom prst="rect">
            <a:avLst/>
          </a:prstGeom>
        </p:spPr>
      </p:pic>
      <p:sp>
        <p:nvSpPr>
          <p:cNvPr id="3" name="内容占位符 1"/>
          <p:cNvSpPr txBox="1"/>
          <p:nvPr/>
        </p:nvSpPr>
        <p:spPr bwMode="auto">
          <a:xfrm>
            <a:off x="360854" y="3028365"/>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改变压强只影响有气体参加或生成的可逆反应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对于只涉及固体或液体的反应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压强的影响不予考虑。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名师点拨.EPS" descr="id:2147492483;FounderCES"/>
          <p:cNvPicPr>
            <a:picLocks noChangeAspect="1"/>
          </p:cNvPicPr>
          <p:nvPr/>
        </p:nvPicPr>
        <p:blipFill>
          <a:blip r:embed="rId2"/>
          <a:stretch>
            <a:fillRect/>
          </a:stretch>
        </p:blipFill>
        <p:spPr>
          <a:xfrm>
            <a:off x="478582" y="3085611"/>
            <a:ext cx="1997250" cy="46707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19744"/>
            <a:ext cx="11485848" cy="1130246"/>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温度对化学平衡的影响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实验探究温度对化学平衡的影响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nvGraphicFramePr>
            <p:xfrm>
              <a:off x="360855" y="1811328"/>
              <a:ext cx="11468704" cy="4740199"/>
            </p:xfrm>
            <a:graphic>
              <a:graphicData uri="http://schemas.openxmlformats.org/drawingml/2006/table">
                <a:tbl>
                  <a:tblPr firstRow="1" firstCol="1" bandRow="1"/>
                  <a:tblGrid>
                    <a:gridCol w="1485879"/>
                    <a:gridCol w="9982825"/>
                  </a:tblGrid>
                  <a:tr h="1331257">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实验原理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2NO</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56.9</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r>
                            <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红棕色</a:t>
                          </a:r>
                          <a:r>
                            <a:rPr lang="en-US" altLang="zh-CN" sz="2400" b="1" baseline="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717" marR="5871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565516">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实验过程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的混合气体通入两只连通的烧瓶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然后用弹簧夹夹住乳胶管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把一只烧瓶浸泡在热水中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另一只浸泡在冰水中。观察混合气体颜色的变化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717" marR="5871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763022">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实验装置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717" marR="5871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mc:Choice>
        <mc:Fallback xmlns="">
          <p:graphicFrame>
            <p:nvGraphicFramePr>
              <p:cNvPr id="3" name="表格 2"/>
              <p:cNvGraphicFramePr>
                <a:graphicFrameLocks noGrp="1"/>
              </p:cNvGraphicFramePr>
              <p:nvPr/>
            </p:nvGraphicFramePr>
            <p:xfrm>
              <a:off x="360855" y="1811328"/>
              <a:ext cx="11468704" cy="4740199"/>
            </p:xfrm>
            <a:graphic>
              <a:graphicData uri="http://schemas.openxmlformats.org/drawingml/2006/table">
                <a:tbl>
                  <a:tblPr firstRow="1" firstCol="1" bandRow="1"/>
                  <a:tblGrid>
                    <a:gridCol w="1485879"/>
                    <a:gridCol w="9982825"/>
                  </a:tblGrid>
                  <a:tr h="1330960">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实验原理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58717" marR="5871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1565516">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实验过程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的混合气体通入两只连通的烧瓶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然后用弹簧夹夹住乳胶管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把一只烧瓶浸泡在热水中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另一只浸泡在冰水中。观察混合气体颜色的变化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717" marR="5871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763022">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实验装置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717" marR="5871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mc:Fallback>
      </mc:AlternateContent>
      <p:pic>
        <p:nvPicPr>
          <p:cNvPr id="7169" name="wht3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31110" y="4895038"/>
            <a:ext cx="2905125" cy="15430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1351301"/>
            <a:ext cx="11485848" cy="2862322"/>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化学平衡状态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化学平衡状态的概念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一定条件下的可逆反应，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正、逆反应的速率相等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，反应物和生成物的</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浓度均保持不变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，即体系的组成不随时间而改变，这表明该反应中物质的转化达到了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限度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，这时的状态我们称为化学平衡状态，简称化学平衡。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566814" y="777337"/>
            <a:ext cx="6935079" cy="644065"/>
          </a:xfrm>
          <a:prstGeom prst="rect">
            <a:avLst/>
          </a:prstGeom>
        </p:spPr>
      </p:pic>
      <p:pic>
        <p:nvPicPr>
          <p:cNvPr id="4" name="图片 3"/>
          <p:cNvPicPr>
            <a:picLocks noChangeAspect="1"/>
          </p:cNvPicPr>
          <p:nvPr/>
        </p:nvPicPr>
        <p:blipFill>
          <a:blip r:embed="rId2"/>
          <a:stretch>
            <a:fillRect/>
          </a:stretch>
        </p:blipFill>
        <p:spPr>
          <a:xfrm>
            <a:off x="360854" y="1478832"/>
            <a:ext cx="1536380" cy="461604"/>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334566" y="908720"/>
          <a:ext cx="11521280" cy="2177870"/>
        </p:xfrm>
        <a:graphic>
          <a:graphicData uri="http://schemas.openxmlformats.org/drawingml/2006/table">
            <a:tbl>
              <a:tblPr firstRow="1" firstCol="1" bandRow="1"/>
              <a:tblGrid>
                <a:gridCol w="1296144"/>
                <a:gridCol w="10225136"/>
              </a:tblGrid>
              <a:tr h="692525">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实验现象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热水中混合气体颜色加深</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冰水中混合气体颜色变浅</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485345">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实验结论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混合气体受热颜色加深</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说明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浓度增大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即平衡向逆反应方向移动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混合气体被冷却时颜色变浅</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说明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浓度减小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即平衡向正反应方向移动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52062" y="764704"/>
            <a:ext cx="11485848" cy="1130246"/>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规律：在其他条件不变的情况下，升高温度，化学平衡向吸热反应的方向移动；降低温度，化学平衡向放热反应的方向移动。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360854" y="1978645"/>
            <a:ext cx="11485848" cy="1634034"/>
          </a:xfrm>
          <a:prstGeom prst="rect">
            <a:avLst/>
          </a:prstGeom>
        </p:spPr>
      </p:pic>
      <p:sp>
        <p:nvSpPr>
          <p:cNvPr id="5" name="内容占位符 1"/>
          <p:cNvSpPr txBox="1"/>
          <p:nvPr/>
        </p:nvSpPr>
        <p:spPr bwMode="auto">
          <a:xfrm>
            <a:off x="360854" y="192843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任何反应都伴随着能量的变化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通常表现为放热或吸热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若正反应为放热反应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则逆反应为吸热反应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反之亦然。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任意可逆的化学平衡状态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都能受温度的影响而使化学平衡发生移动。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名师点拨.EPS" descr="id:2147492483;FounderCES"/>
          <p:cNvPicPr>
            <a:picLocks noChangeAspect="1"/>
          </p:cNvPicPr>
          <p:nvPr/>
        </p:nvPicPr>
        <p:blipFill>
          <a:blip r:embed="rId2"/>
          <a:stretch>
            <a:fillRect/>
          </a:stretch>
        </p:blipFill>
        <p:spPr>
          <a:xfrm>
            <a:off x="478582" y="1991663"/>
            <a:ext cx="1997250" cy="46707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algn="just" hangingPunct="0">
              <a:lnSpc>
                <a:spcPct val="150000"/>
              </a:lnSpc>
              <a:buNone/>
            </a:pP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催化剂对化学平衡的影响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r>
              <a:rPr lang="en-US" altLang="zh-CN" sz="2400" b="1" spc="-1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b="1" spc="-1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催化剂能够</a:t>
            </a:r>
            <a:r>
              <a:rPr lang="zh-CN" altLang="zh-CN" sz="2400" b="1" spc="-100">
                <a:solidFill>
                  <a:srgbClr val="000000"/>
                </a:solidFill>
                <a:effectLst/>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同等程度地</a:t>
            </a:r>
            <a:r>
              <a:rPr lang="zh-CN" altLang="zh-CN" sz="24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改变正反应速率和逆反应速率，对化学平衡移动没有影响。</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pP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催化剂不能改变达到化学平衡状态时各物质的组成，但是使用催化剂能改变反应达到化学平衡所需的时间。</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知识点4.EPS" descr="id:2147491198;FounderCES"/>
          <p:cNvPicPr/>
          <p:nvPr/>
        </p:nvPicPr>
        <p:blipFill>
          <a:blip r:embed="rId1"/>
          <a:stretch>
            <a:fillRect/>
          </a:stretch>
        </p:blipFill>
        <p:spPr>
          <a:xfrm>
            <a:off x="450533" y="891136"/>
            <a:ext cx="1324193" cy="356169"/>
          </a:xfrm>
          <a:prstGeom prst="rect">
            <a:avLst/>
          </a:prstGeom>
        </p:spPr>
      </p:pic>
      <p:sp>
        <p:nvSpPr>
          <p:cNvPr id="2" name="内容占位符 1"/>
          <p:cNvSpPr>
            <a:spLocks noGrp="1"/>
          </p:cNvSpPr>
          <p:nvPr>
            <p:ph idx="1"/>
          </p:nvPr>
        </p:nvSpPr>
        <p:spPr>
          <a:xfrm>
            <a:off x="360854" y="746120"/>
            <a:ext cx="11485848" cy="1617879"/>
          </a:xfrm>
        </p:spPr>
        <p:txBody>
          <a:bodyPr/>
          <a:lstStyle/>
          <a:p>
            <a:pPr hangingPunct="0"/>
            <a:r>
              <a:rPr lang="en-US" altLang="zh-CN" sz="23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勒夏特列原理</a:t>
            </a:r>
            <a:r>
              <a:rPr lang="en-US" altLang="zh-CN" sz="2300" b="1">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A451"/>
                </a:solidFill>
                <a:latin typeface="Times New Roman" panose="02020603050405020304" pitchFamily="18" charset="0"/>
                <a:ea typeface="楷体" panose="02010609060101010101" pitchFamily="49" charset="-122"/>
                <a:cs typeface="Times New Roman" panose="02020603050405020304" pitchFamily="18" charset="0"/>
              </a:rPr>
              <a:t>化学平衡移动原理</a:t>
            </a:r>
            <a:r>
              <a:rPr lang="en-US" altLang="zh-CN" sz="2300" b="1">
                <a:solidFill>
                  <a:srgbClr val="00A451"/>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如果改变影响平衡的一个因素</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如温度、压强或参加反应的物质的浓度</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，平衡就向着能够</a:t>
            </a:r>
            <a:r>
              <a:rPr lang="zh-CN" altLang="zh-CN" sz="2300"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减弱</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这种改变的方向移动。</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62614" y="2426249"/>
            <a:ext cx="11485848" cy="3255207"/>
          </a:xfrm>
          <a:prstGeom prst="rect">
            <a:avLst/>
          </a:prstGeom>
        </p:spPr>
      </p:pic>
      <p:sp>
        <p:nvSpPr>
          <p:cNvPr id="5" name="内容占位符 2"/>
          <p:cNvSpPr txBox="1"/>
          <p:nvPr/>
        </p:nvSpPr>
        <p:spPr bwMode="auto">
          <a:xfrm>
            <a:off x="388902" y="2403636"/>
            <a:ext cx="11485848" cy="327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勒夏特列原理只适用于判断</a:t>
            </a: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改变影响平衡的一个因素</a:t>
            </a: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时平衡移动的方向。若同时改变几个影响平衡的因素</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则不能简单地根据勒夏特列原理来判断平衡移动的方向</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pc="-5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只有在改变的因素对平衡移动的方向影响一致时</a:t>
            </a:r>
            <a:r>
              <a:rPr lang="zh-CN" altLang="zh-CN" sz="2300" b="1" spc="-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pc="-5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才能根据原理进行判断。</a:t>
            </a:r>
            <a:endParaRPr lang="zh-CN" altLang="zh-CN" sz="2300" spc="-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应用勒夏特列原理时要明确是否真的改变了影响化学平衡的条件。如改变平衡体系中固体或纯液体物质的量、对于有气体存在的化学平衡体系在恒温恒容条件下充入与反应无关的气体</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均未改变影响化学平衡的条件</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则平衡不移动。</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名师点拨.EPS" descr="id:2147492483;FounderCES"/>
          <p:cNvPicPr>
            <a:picLocks noChangeAspect="1"/>
          </p:cNvPicPr>
          <p:nvPr/>
        </p:nvPicPr>
        <p:blipFill>
          <a:blip r:embed="rId3"/>
          <a:stretch>
            <a:fillRect/>
          </a:stretch>
        </p:blipFill>
        <p:spPr>
          <a:xfrm>
            <a:off x="425830" y="2468191"/>
            <a:ext cx="1997250" cy="46707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15402"/>
            <a:ext cx="11485848" cy="1200329"/>
          </a:xfrm>
        </p:spPr>
        <p:txBody>
          <a:bodyPr/>
          <a:lstStyle/>
          <a:p>
            <a:pPr algn="just" hangingPunct="0">
              <a:lnSpc>
                <a:spcPct val="150000"/>
              </a:lnSpc>
              <a:buNone/>
            </a:pPr>
            <a:r>
              <a:rPr lang="en-US" altLang="zh-CN" sz="2400" b="1">
                <a:solidFill>
                  <a:srgbClr val="00A451"/>
                </a:solidFill>
                <a:effectLst/>
                <a:latin typeface="Times New Roman" panose="02020603050405020304" pitchFamily="18" charset="0"/>
                <a:ea typeface="黑体" panose="02010609060101010101" pitchFamily="49" charset="-122"/>
                <a:cs typeface="Times New Roman" panose="02020603050405020304" pitchFamily="18" charset="0"/>
              </a:rPr>
              <a:t>                  </a:t>
            </a:r>
            <a:r>
              <a:rPr lang="zh-CN" altLang="zh-CN" sz="2400" b="1">
                <a:solidFill>
                  <a:srgbClr val="00A451"/>
                </a:solidFill>
                <a:effectLst/>
                <a:latin typeface="Times New Roman" panose="02020603050405020304" pitchFamily="18" charset="0"/>
                <a:ea typeface="黑体" panose="02010609060101010101" pitchFamily="49" charset="-122"/>
                <a:cs typeface="Times New Roman" panose="02020603050405020304" pitchFamily="18" charset="0"/>
              </a:rPr>
              <a:t>化学反应速率、化学平衡图像分析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pP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速率</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时间图像</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alt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图像</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5.EPS" descr="id:2147491212;FounderCES"/>
          <p:cNvPicPr/>
          <p:nvPr/>
        </p:nvPicPr>
        <p:blipFill>
          <a:blip r:embed="rId1"/>
          <a:stretch>
            <a:fillRect/>
          </a:stretch>
        </p:blipFill>
        <p:spPr>
          <a:xfrm>
            <a:off x="384076" y="756257"/>
            <a:ext cx="1390650" cy="369570"/>
          </a:xfrm>
          <a:prstGeom prst="rect">
            <a:avLst/>
          </a:prstGeom>
        </p:spPr>
      </p:pic>
      <p:graphicFrame>
        <p:nvGraphicFramePr>
          <p:cNvPr id="2" name="表格 1"/>
          <p:cNvGraphicFramePr>
            <a:graphicFrameLocks noGrp="1"/>
          </p:cNvGraphicFramePr>
          <p:nvPr/>
        </p:nvGraphicFramePr>
        <p:xfrm>
          <a:off x="384075" y="1745848"/>
          <a:ext cx="11445483" cy="4815119"/>
        </p:xfrm>
        <a:graphic>
          <a:graphicData uri="http://schemas.openxmlformats.org/drawingml/2006/table">
            <a:tbl>
              <a:tblPr firstRow="1" firstCol="1" bandRow="1"/>
              <a:tblGrid>
                <a:gridCol w="1739712"/>
                <a:gridCol w="2603267"/>
                <a:gridCol w="2232248"/>
                <a:gridCol w="4870256"/>
              </a:tblGrid>
              <a:tr h="527660">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速率变化分析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843" marR="158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平衡移动方向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改变条件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271" marR="3327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182980">
                <a:tc>
                  <a:txBody>
                    <a:bodyPr/>
                    <a:lstStyle/>
                    <a:p>
                      <a:pPr algn="just" hangingPunct="0">
                        <a:lnSpc>
                          <a:spcPct val="150000"/>
                        </a:lnSpc>
                        <a:buNone/>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突变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渐变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843" marR="158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增大反应物的浓度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271" marR="3327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437579">
                <a:tc>
                  <a:txBody>
                    <a:bodyPr/>
                    <a:lstStyle/>
                    <a:p>
                      <a:pPr algn="just" hangingPunct="0">
                        <a:lnSpc>
                          <a:spcPct val="150000"/>
                        </a:lnSpc>
                        <a:buNone/>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都突然减小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843" marR="158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降低温度</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正反应放热</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或减小压强</a:t>
                      </a:r>
                      <a:endParaRPr lang="en-US" alt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buNone/>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正反应气体体积增大的反应</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271" marR="3327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582979">
                <a:tc>
                  <a:txBody>
                    <a:bodyPr/>
                    <a:lstStyle/>
                    <a:p>
                      <a:pPr algn="just" hangingPunct="0">
                        <a:lnSpc>
                          <a:spcPct val="150000"/>
                        </a:lnSpc>
                        <a:buNone/>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都突然增大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增大程度相同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843" marR="158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不移动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使用催化剂或增大压强</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反应前后气体体积不变的反应</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271" marR="3327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p:pic>
        <p:nvPicPr>
          <p:cNvPr id="9219" name="cx46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670" y="2350307"/>
            <a:ext cx="1080973" cy="1066843"/>
          </a:xfrm>
          <a:prstGeom prst="rect">
            <a:avLst/>
          </a:prstGeom>
          <a:noFill/>
          <a:extLst>
            <a:ext uri="{909E8E84-426E-40DD-AFC4-6F175D3DCCD1}">
              <a14:hiddenFill xmlns:a14="http://schemas.microsoft.com/office/drawing/2010/main">
                <a:solidFill>
                  <a:srgbClr val="FFFFFF"/>
                </a:solidFill>
              </a14:hiddenFill>
            </a:ext>
          </a:extLst>
        </p:spPr>
      </p:pic>
      <p:pic>
        <p:nvPicPr>
          <p:cNvPr id="9218" name="cx46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1356" y="5085184"/>
            <a:ext cx="1315806" cy="1283516"/>
          </a:xfrm>
          <a:prstGeom prst="rect">
            <a:avLst/>
          </a:prstGeom>
          <a:noFill/>
          <a:extLst>
            <a:ext uri="{909E8E84-426E-40DD-AFC4-6F175D3DCCD1}">
              <a14:hiddenFill xmlns:a14="http://schemas.microsoft.com/office/drawing/2010/main">
                <a:solidFill>
                  <a:srgbClr val="FFFFFF"/>
                </a:solidFill>
              </a14:hiddenFill>
            </a:ext>
          </a:extLst>
        </p:spPr>
      </p:pic>
      <p:pic>
        <p:nvPicPr>
          <p:cNvPr id="9217" name="cx469.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7768" y="3493918"/>
            <a:ext cx="1422982" cy="136187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362614" y="875570"/>
            <a:ext cx="11485848" cy="3346237"/>
          </a:xfrm>
          <a:prstGeom prst="rect">
            <a:avLst/>
          </a:prstGeom>
        </p:spPr>
      </p:pic>
      <p:sp>
        <p:nvSpPr>
          <p:cNvPr id="4" name="内容占位符 3"/>
          <p:cNvSpPr>
            <a:spLocks noGrp="1"/>
          </p:cNvSpPr>
          <p:nvPr>
            <p:ph idx="1"/>
          </p:nvPr>
        </p:nvSpPr>
        <p:spPr>
          <a:xfrm>
            <a:off x="360854" y="839683"/>
            <a:ext cx="11485848" cy="3416320"/>
          </a:xfrm>
        </p:spPr>
        <p:txBody>
          <a:bodyPr/>
          <a:lstStyle/>
          <a:p>
            <a:pPr indent="612140"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若改变条件的瞬间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或</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逆</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有一个在原平衡未变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则为改变浓度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若两个都发生了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突变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则为改变温度或压强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若两个都发生了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突变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且仍然相等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则为加入催化剂或改变压强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反应前后气体体积不变的反应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逆</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的相对大小判断平衡移动方向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新平衡线上方速率的方向即为平衡移动的方向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则平衡向正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反应方向移动。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根据勒夏特列原理推测具体改变的条件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催化剂对平衡移动无影响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名师点拨.EPS" descr="id:2147492483;FounderCES"/>
          <p:cNvPicPr>
            <a:picLocks noChangeAspect="1"/>
          </p:cNvPicPr>
          <p:nvPr/>
        </p:nvPicPr>
        <p:blipFill>
          <a:blip r:embed="rId2"/>
          <a:stretch>
            <a:fillRect/>
          </a:stretch>
        </p:blipFill>
        <p:spPr>
          <a:xfrm>
            <a:off x="425830" y="908886"/>
            <a:ext cx="1997250" cy="467071"/>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Grp="1" noChangeArrowheads="1"/>
          </p:cNvSpPr>
          <p:nvPr>
            <p:ph idx="1"/>
          </p:nvPr>
        </p:nvSpPr>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2400" b="1" i="0" u="none" strike="noStrike" cap="none" normalizeH="0" baseline="0">
                <a:ln>
                  <a:noFill/>
                </a:ln>
                <a:solidFill>
                  <a:srgbClr val="000000"/>
                </a:solidFill>
                <a:effectLst/>
                <a:latin typeface="Arial" panose="020B0604020202020204" pitchFamily="34" charset="0"/>
                <a:ea typeface="宋体" panose="02010600030101010101" pitchFamily="2" charset="-122"/>
                <a:cs typeface="Times New Roman" panose="02020603050405020304" pitchFamily="18" charset="0"/>
              </a:rPr>
              <a:t>2.</a:t>
            </a:r>
            <a:r>
              <a:rPr kumimoji="0" lang="zh-CN" altLang="en-US" sz="2400" b="1" i="0" u="none" strike="noStrike" cap="none" normalizeH="0" baseline="0">
                <a:ln>
                  <a:noFill/>
                </a:ln>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含量</a:t>
            </a:r>
            <a:r>
              <a:rPr kumimoji="0" lang="en-US" altLang="zh-CN" sz="2400" b="1" i="0" u="none" strike="noStrike" cap="none" normalizeH="0" baseline="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kumimoji="0" lang="zh-CN" altLang="en-US" sz="2400" b="1" i="0" u="none" strike="noStrike" cap="none" normalizeH="0" baseline="0">
                <a:ln>
                  <a:noFill/>
                </a:ln>
                <a:solidFill>
                  <a:srgbClr val="000000"/>
                </a:solidFill>
                <a:effectLst/>
                <a:latin typeface="楷体" panose="02010609060101010101" pitchFamily="49" charset="-122"/>
                <a:ea typeface="楷体" panose="02010609060101010101" pitchFamily="49" charset="-122"/>
                <a:cs typeface="Times New Roman" panose="02020603050405020304" pitchFamily="18" charset="0"/>
              </a:rPr>
              <a:t>或转化率</a:t>
            </a:r>
            <a:r>
              <a:rPr kumimoji="0" lang="en-US" altLang="zh-CN" sz="2400" b="1" i="0" u="none" strike="noStrike" cap="none" normalizeH="0" baseline="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kumimoji="0" lang="zh-CN" altLang="en-US" sz="2400" b="1" i="0" u="none" strike="noStrike" cap="none" normalizeH="0" baseline="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kumimoji="0" lang="zh-CN" altLang="en-US" sz="2400" b="1" i="0" u="none" strike="noStrike" cap="none" normalizeH="0" baseline="0">
                <a:ln>
                  <a:noFill/>
                </a:ln>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时间</a:t>
            </a:r>
            <a:r>
              <a:rPr kumimoji="0" lang="zh-CN" altLang="en-US" sz="2400" b="1" i="0" u="none" strike="noStrike" cap="none" normalizeH="0" baseline="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kumimoji="0" lang="zh-CN" altLang="en-US" sz="2400" b="1" i="0" u="none" strike="noStrike" cap="none" normalizeH="0" baseline="0">
                <a:ln>
                  <a:noFill/>
                </a:ln>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温度</a:t>
            </a:r>
            <a:r>
              <a:rPr kumimoji="0" lang="en-US" altLang="zh-CN" sz="2400" b="1" i="0" u="none" strike="noStrike" cap="none" normalizeH="0" baseline="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kumimoji="0" lang="zh-CN" altLang="en-US" sz="2400" b="1" i="0" u="none" strike="noStrike" cap="none" normalizeH="0" baseline="0">
                <a:ln>
                  <a:noFill/>
                </a:ln>
                <a:solidFill>
                  <a:srgbClr val="000000"/>
                </a:solidFill>
                <a:effectLst/>
                <a:latin typeface="楷体" panose="02010609060101010101" pitchFamily="49" charset="-122"/>
                <a:ea typeface="楷体" panose="02010609060101010101" pitchFamily="49" charset="-122"/>
                <a:cs typeface="Times New Roman" panose="02020603050405020304" pitchFamily="18" charset="0"/>
              </a:rPr>
              <a:t>压强</a:t>
            </a:r>
            <a:r>
              <a:rPr kumimoji="0" lang="en-US" altLang="zh-CN" sz="2400" b="1" i="0" u="none" strike="noStrike" cap="none" normalizeH="0" baseline="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kumimoji="0" lang="zh-CN" altLang="en-US" sz="2400" b="1" i="0" u="none" strike="noStrike" cap="none" normalizeH="0" baseline="0">
                <a:ln>
                  <a:noFill/>
                </a:ln>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图像</a:t>
            </a:r>
            <a:endParaRPr kumimoji="0" lang="zh-CN"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4" name="表格 3"/>
          <p:cNvGraphicFramePr>
            <a:graphicFrameLocks noGrp="1"/>
          </p:cNvGraphicFramePr>
          <p:nvPr/>
        </p:nvGraphicFramePr>
        <p:xfrm>
          <a:off x="360854" y="1329751"/>
          <a:ext cx="11485848" cy="5167370"/>
        </p:xfrm>
        <a:graphic>
          <a:graphicData uri="http://schemas.openxmlformats.org/drawingml/2006/table">
            <a:tbl>
              <a:tblPr firstRow="1" firstCol="1" bandRow="1"/>
              <a:tblGrid>
                <a:gridCol w="2329330"/>
                <a:gridCol w="9156518"/>
              </a:tblGrid>
              <a:tr h="504855">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图像解读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415389">
                <a:tc>
                  <a:txBody>
                    <a:bodyPr/>
                    <a:lstStyle/>
                    <a:p>
                      <a:pPr algn="just" hangingPunct="0">
                        <a:lnSpc>
                          <a:spcPct val="150000"/>
                        </a:lnSpc>
                        <a:buNone/>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温度下先达到平衡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温度升高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生成物的百分含量减小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平衡逆向移动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正反应是放热反应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542548">
                <a:tc>
                  <a:txBody>
                    <a:bodyPr/>
                    <a:lstStyle/>
                    <a:p>
                      <a:pPr algn="just" hangingPunct="0">
                        <a:lnSpc>
                          <a:spcPct val="150000"/>
                        </a:lnSpc>
                        <a:buNone/>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压强下先达到平衡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压强增大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反应物转化率减小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平衡逆向移动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正反应是气体体积增大的反应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660793">
                <a:tc>
                  <a:txBody>
                    <a:bodyPr/>
                    <a:lstStyle/>
                    <a:p>
                      <a:pPr algn="just" hangingPunct="0">
                        <a:lnSpc>
                          <a:spcPct val="150000"/>
                        </a:lnSpc>
                        <a:buNone/>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两种情况下生成物的百分含量相同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说明平衡不发生移动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先达到平衡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反应速率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可能使用了催化剂或增大压强</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反应前后气体体积不变的反应</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p:pic>
        <p:nvPicPr>
          <p:cNvPr id="5" name="cx470.jpg"/>
          <p:cNvPicPr>
            <a:picLocks noChangeAspect="1"/>
          </p:cNvPicPr>
          <p:nvPr/>
        </p:nvPicPr>
        <p:blipFill>
          <a:blip r:embed="rId1"/>
          <a:stretch>
            <a:fillRect/>
          </a:stretch>
        </p:blipFill>
        <p:spPr>
          <a:xfrm>
            <a:off x="772619" y="1954415"/>
            <a:ext cx="1440161" cy="1243058"/>
          </a:xfrm>
          <a:prstGeom prst="rect">
            <a:avLst/>
          </a:prstGeom>
        </p:spPr>
      </p:pic>
      <p:pic>
        <p:nvPicPr>
          <p:cNvPr id="6" name="cx471.jpg"/>
          <p:cNvPicPr>
            <a:picLocks noChangeAspect="1"/>
          </p:cNvPicPr>
          <p:nvPr/>
        </p:nvPicPr>
        <p:blipFill>
          <a:blip r:embed="rId2"/>
          <a:stretch>
            <a:fillRect/>
          </a:stretch>
        </p:blipFill>
        <p:spPr>
          <a:xfrm>
            <a:off x="781384" y="3396257"/>
            <a:ext cx="1517650" cy="1332865"/>
          </a:xfrm>
          <a:prstGeom prst="rect">
            <a:avLst/>
          </a:prstGeom>
        </p:spPr>
      </p:pic>
      <p:pic>
        <p:nvPicPr>
          <p:cNvPr id="7" name="cx472.jpg"/>
          <p:cNvPicPr>
            <a:picLocks noChangeAspect="1"/>
          </p:cNvPicPr>
          <p:nvPr/>
        </p:nvPicPr>
        <p:blipFill>
          <a:blip r:embed="rId3"/>
          <a:stretch>
            <a:fillRect/>
          </a:stretch>
        </p:blipFill>
        <p:spPr>
          <a:xfrm>
            <a:off x="755035" y="4927906"/>
            <a:ext cx="1595755" cy="1454785"/>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60854" y="1074618"/>
            <a:ext cx="11485848" cy="1130246"/>
          </a:xfrm>
          <a:prstGeom prst="rect">
            <a:avLst/>
          </a:prstGeom>
        </p:spPr>
      </p:pic>
      <p:sp>
        <p:nvSpPr>
          <p:cNvPr id="6" name="内容占位符 5"/>
          <p:cNvSpPr>
            <a:spLocks noGrp="1"/>
          </p:cNvSpPr>
          <p:nvPr>
            <p:ph idx="1"/>
          </p:nvPr>
        </p:nvSpPr>
        <p:spPr>
          <a:xfrm>
            <a:off x="360854" y="1010960"/>
            <a:ext cx="11485848" cy="1130246"/>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先拐先平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先出现拐点的反应先达到平衡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速率大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压强增大或温度升高或使用催化剂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再根据勒夏特列原理判断图像变化从而得出结论。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名师点拨.EPS" descr="id:2147492483;FounderCES"/>
          <p:cNvPicPr>
            <a:picLocks noChangeAspect="1"/>
          </p:cNvPicPr>
          <p:nvPr/>
        </p:nvPicPr>
        <p:blipFill>
          <a:blip r:embed="rId2"/>
          <a:stretch>
            <a:fillRect/>
          </a:stretch>
        </p:blipFill>
        <p:spPr>
          <a:xfrm>
            <a:off x="425830" y="1084637"/>
            <a:ext cx="1997250" cy="467071"/>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含量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或转化率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压强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温度图像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观察一条曲线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压强相同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，随温度升高生成物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的百分含量逐渐减小，说明正反应是放热反应。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轴作垂线，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温度下，压强越大，生成物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的百分含量越大，说明正反应是气体总体积减小的反应。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wy164.jpg" descr="id:2147493640;FounderCES"/>
          <p:cNvPicPr>
            <a:picLocks noChangeAspect="1"/>
          </p:cNvPicPr>
          <p:nvPr/>
        </p:nvPicPr>
        <p:blipFill>
          <a:blip r:embed="rId1"/>
          <a:stretch>
            <a:fillRect/>
          </a:stretch>
        </p:blipFill>
        <p:spPr>
          <a:xfrm>
            <a:off x="4655046" y="1484784"/>
            <a:ext cx="2277110" cy="2014855"/>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60854" y="1074618"/>
            <a:ext cx="11485848" cy="1634302"/>
          </a:xfrm>
          <a:prstGeom prst="rect">
            <a:avLst/>
          </a:prstGeom>
        </p:spPr>
      </p:pic>
      <p:pic>
        <p:nvPicPr>
          <p:cNvPr id="4" name="名师点拨.EPS" descr="id:2147492483;FounderCES"/>
          <p:cNvPicPr>
            <a:picLocks noChangeAspect="1"/>
          </p:cNvPicPr>
          <p:nvPr/>
        </p:nvPicPr>
        <p:blipFill>
          <a:blip r:embed="rId2"/>
          <a:stretch>
            <a:fillRect/>
          </a:stretch>
        </p:blipFill>
        <p:spPr>
          <a:xfrm>
            <a:off x="425830" y="1084637"/>
            <a:ext cx="1997250" cy="467071"/>
          </a:xfrm>
          <a:prstGeom prst="rect">
            <a:avLst/>
          </a:prstGeom>
        </p:spPr>
      </p:pic>
      <p:sp>
        <p:nvSpPr>
          <p:cNvPr id="2" name="内容占位符 1"/>
          <p:cNvSpPr>
            <a:spLocks noGrp="1"/>
          </p:cNvSpPr>
          <p:nvPr>
            <p:ph idx="1"/>
          </p:nvPr>
        </p:nvSpPr>
        <p:spPr>
          <a:xfrm>
            <a:off x="360854" y="1024676"/>
            <a:ext cx="11485848" cy="1684244"/>
          </a:xfrm>
        </p:spPr>
        <p:txBody>
          <a:bodyPr/>
          <a:lstStyle/>
          <a:p>
            <a:pPr hangingPunct="0"/>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曲线上的点表示平衡点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关注曲线图的走势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有多个变量时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注意控制变量。固定一个变量如温度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或压强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看纵坐标的变化趋势得出反应前后气体化学计量数之间的关系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684244"/>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化学平衡的建立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在一定条件下，把某一可逆反应的反应物加入固定容积的</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密闭容器中发生反应，化学平衡的建立过程可用下图表示：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wht19.jpg" descr="id:2147493479;FounderCES"/>
          <p:cNvPicPr>
            <a:picLocks noChangeAspect="1"/>
          </p:cNvPicPr>
          <p:nvPr/>
        </p:nvPicPr>
        <p:blipFill>
          <a:blip r:embed="rId1"/>
          <a:stretch>
            <a:fillRect/>
          </a:stretch>
        </p:blipFill>
        <p:spPr>
          <a:xfrm>
            <a:off x="8831510" y="975809"/>
            <a:ext cx="2867854" cy="1454555"/>
          </a:xfrm>
          <a:prstGeom prst="rect">
            <a:avLst/>
          </a:prstGeom>
        </p:spPr>
      </p:pic>
      <p:graphicFrame>
        <p:nvGraphicFramePr>
          <p:cNvPr id="3" name="表格 2"/>
          <p:cNvGraphicFramePr>
            <a:graphicFrameLocks noGrp="1"/>
          </p:cNvGraphicFramePr>
          <p:nvPr/>
        </p:nvGraphicFramePr>
        <p:xfrm>
          <a:off x="343712" y="2492896"/>
          <a:ext cx="11502990" cy="2843216"/>
        </p:xfrm>
        <a:graphic>
          <a:graphicData uri="http://schemas.openxmlformats.org/drawingml/2006/table">
            <a:tbl>
              <a:tblPr firstRow="1" firstCol="1" bandRow="1"/>
              <a:tblGrid>
                <a:gridCol w="2007078"/>
                <a:gridCol w="2592288"/>
                <a:gridCol w="6903624"/>
              </a:tblGrid>
              <a:tr h="561066">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平衡建立过程</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935" marR="579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正、逆反应速率</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935" marR="579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反应物、生成物的浓度</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935" marR="579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561066">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反应开始阶段</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935" marR="579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正</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逆</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935" marR="579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反应物浓度最大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生成物浓度为零</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935" marR="579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16001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反应过程中</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935" marR="579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正</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逐渐减小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逆</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逐渐增大</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935" marR="579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反应物浓度逐渐减小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生成物浓度逐渐增大</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935" marR="579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561066">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平衡状态时</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935" marR="579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正</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逆</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935" marR="579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各组分浓度不再随时间的变化而变化</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935" marR="579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物质的量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时间图像</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密闭容器中，某一反应有关物质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的物质的量变化如图所示。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endPar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endPar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endPar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横坐标表示反应过程中时间的变化，纵坐标表示反应过程中物质的物质的量的变化。</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该反应的化学方程式是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时，正、逆反应速率相等，达到平衡状态。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1"/>
          <a:stretch>
            <a:fillRect/>
          </a:stretch>
        </p:blipFill>
        <p:spPr>
          <a:xfrm>
            <a:off x="5789590" y="5297948"/>
            <a:ext cx="705286" cy="398565"/>
          </a:xfrm>
          <a:prstGeom prst="rect">
            <a:avLst/>
          </a:prstGeom>
        </p:spPr>
      </p:pic>
      <p:pic>
        <p:nvPicPr>
          <p:cNvPr id="11" name="wy165.jpg" descr="id:2147493654;FounderCES"/>
          <p:cNvPicPr>
            <a:picLocks noChangeAspect="1"/>
          </p:cNvPicPr>
          <p:nvPr/>
        </p:nvPicPr>
        <p:blipFill>
          <a:blip r:embed="rId2"/>
          <a:stretch>
            <a:fillRect/>
          </a:stretch>
        </p:blipFill>
        <p:spPr>
          <a:xfrm>
            <a:off x="4621127" y="2515062"/>
            <a:ext cx="3042212" cy="2016224"/>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stretch>
            <a:fillRect/>
          </a:stretch>
        </p:blipFill>
        <p:spPr>
          <a:xfrm>
            <a:off x="360854" y="1074618"/>
            <a:ext cx="11485848" cy="1634302"/>
          </a:xfrm>
          <a:prstGeom prst="rect">
            <a:avLst/>
          </a:prstGeom>
        </p:spPr>
      </p:pic>
      <p:sp>
        <p:nvSpPr>
          <p:cNvPr id="7" name="内容占位符 6"/>
          <p:cNvSpPr>
            <a:spLocks noGrp="1"/>
          </p:cNvSpPr>
          <p:nvPr>
            <p:ph idx="1"/>
          </p:nvPr>
        </p:nvSpPr>
        <p:spPr>
          <a:xfrm>
            <a:off x="360854" y="1002610"/>
            <a:ext cx="11485848" cy="1684244"/>
          </a:xfrm>
        </p:spPr>
        <p:txBody>
          <a:bodyPr/>
          <a:lstStyle/>
          <a:p>
            <a:pPr hangingPunct="0"/>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各物质的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或</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不随时间变化时达到平衡状态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据起始量和平衡量求出转化量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各物质的转化量之比等于化学计量数之比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可以得出化学方程式中的化学计量数。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名师点拨.EPS" descr="id:2147492483;FounderCES"/>
          <p:cNvPicPr>
            <a:picLocks noChangeAspect="1"/>
          </p:cNvPicPr>
          <p:nvPr/>
        </p:nvPicPr>
        <p:blipFill>
          <a:blip r:embed="rId2"/>
          <a:stretch>
            <a:fillRect/>
          </a:stretch>
        </p:blipFill>
        <p:spPr>
          <a:xfrm>
            <a:off x="425830" y="1075845"/>
            <a:ext cx="1997250" cy="467071"/>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83904"/>
            <a:ext cx="11485848" cy="586764"/>
          </a:xfrm>
        </p:spPr>
        <p:txBody>
          <a:bodyPr/>
          <a:lstStyle/>
          <a:p>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特殊图像</a:t>
            </a:r>
            <a:r>
              <a:rPr lang="en-US" altLang="zh-CN" sz="23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z</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w</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1"/>
          <a:stretch>
            <a:fillRect/>
          </a:stretch>
        </p:blipFill>
        <p:spPr>
          <a:xfrm>
            <a:off x="3937964" y="866035"/>
            <a:ext cx="648072" cy="366233"/>
          </a:xfrm>
          <a:prstGeom prst="rect">
            <a:avLst/>
          </a:prstGeom>
        </p:spPr>
      </p:pic>
      <p:graphicFrame>
        <p:nvGraphicFramePr>
          <p:cNvPr id="8" name="表格 7"/>
          <p:cNvGraphicFramePr>
            <a:graphicFrameLocks noGrp="1"/>
          </p:cNvGraphicFramePr>
          <p:nvPr/>
        </p:nvGraphicFramePr>
        <p:xfrm>
          <a:off x="360855" y="1269760"/>
          <a:ext cx="11485847" cy="5306655"/>
        </p:xfrm>
        <a:graphic>
          <a:graphicData uri="http://schemas.openxmlformats.org/drawingml/2006/table">
            <a:tbl>
              <a:tblPr firstRow="1" firstCol="1" bandRow="1"/>
              <a:tblGrid>
                <a:gridCol w="2421983"/>
                <a:gridCol w="9063864"/>
              </a:tblGrid>
              <a:tr h="532759">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093" marR="340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解题思路</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093" marR="340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554473">
                <a:tc>
                  <a:txBody>
                    <a:bodyPr/>
                    <a:lstStyle/>
                    <a:p>
                      <a:pPr algn="just" hangingPunct="0">
                        <a:lnSpc>
                          <a:spcPct val="150000"/>
                        </a:lnSpc>
                        <a:buNone/>
                      </a:pP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093" marR="340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为平衡点。</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以前</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反应没有达到化学平衡状态</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以后</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随着温度的升高</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的百分含量减小</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表示化学平衡向逆反应方向移动</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正反应为放热反应</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093" marR="340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598278">
                <a:tc>
                  <a:txBody>
                    <a:bodyPr/>
                    <a:lstStyle/>
                    <a:p>
                      <a:pPr algn="just" hangingPunct="0">
                        <a:lnSpc>
                          <a:spcPct val="150000"/>
                        </a:lnSpc>
                        <a:buNone/>
                      </a:pP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093" marR="340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为平衡点。</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以前</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反应没有达到化学平衡状态</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以后</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随着压强的增大</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的百分含量减小</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表示化学平衡向逆反应方向移动</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正反应为气体分子数增大的反应</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093" marR="340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598278">
                <a:tc>
                  <a:txBody>
                    <a:bodyPr/>
                    <a:lstStyle/>
                    <a:p>
                      <a:pPr algn="just" hangingPunct="0">
                        <a:lnSpc>
                          <a:spcPct val="150000"/>
                        </a:lnSpc>
                        <a:buNone/>
                      </a:pP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093" marR="340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线上所有的点都是平衡点。</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线的左上方</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点</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的百分含量大于此压强时平衡体系的</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的百分含量</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所以</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点时</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线的右下方</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点</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093" marR="340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p:pic>
        <p:nvPicPr>
          <p:cNvPr id="16393" name="cx47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9366" y="1944300"/>
            <a:ext cx="1500624" cy="1271521"/>
          </a:xfrm>
          <a:prstGeom prst="rect">
            <a:avLst/>
          </a:prstGeom>
          <a:noFill/>
          <a:extLst>
            <a:ext uri="{909E8E84-426E-40DD-AFC4-6F175D3DCCD1}">
              <a14:hiddenFill xmlns:a14="http://schemas.microsoft.com/office/drawing/2010/main">
                <a:solidFill>
                  <a:srgbClr val="FFFFFF"/>
                </a:solidFill>
              </a14:hiddenFill>
            </a:ext>
          </a:extLst>
        </p:spPr>
      </p:pic>
      <p:pic>
        <p:nvPicPr>
          <p:cNvPr id="16392" name="cx47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470" y="3598268"/>
            <a:ext cx="1514520" cy="1262100"/>
          </a:xfrm>
          <a:prstGeom prst="rect">
            <a:avLst/>
          </a:prstGeom>
          <a:noFill/>
          <a:extLst>
            <a:ext uri="{909E8E84-426E-40DD-AFC4-6F175D3DCCD1}">
              <a14:hiddenFill xmlns:a14="http://schemas.microsoft.com/office/drawing/2010/main">
                <a:solidFill>
                  <a:srgbClr val="FFFFFF"/>
                </a:solidFill>
              </a14:hiddenFill>
            </a:ext>
          </a:extLst>
        </p:spPr>
      </p:pic>
      <p:pic>
        <p:nvPicPr>
          <p:cNvPr id="16391" name="cx47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4262" y="5102096"/>
            <a:ext cx="1428696" cy="137416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格 7"/>
          <p:cNvGraphicFramePr>
            <a:graphicFrameLocks noGrp="1"/>
          </p:cNvGraphicFramePr>
          <p:nvPr/>
        </p:nvGraphicFramePr>
        <p:xfrm>
          <a:off x="360854" y="836712"/>
          <a:ext cx="11485847" cy="5410795"/>
        </p:xfrm>
        <a:graphic>
          <a:graphicData uri="http://schemas.openxmlformats.org/drawingml/2006/table">
            <a:tbl>
              <a:tblPr firstRow="1" firstCol="1" bandRow="1"/>
              <a:tblGrid>
                <a:gridCol w="2329330"/>
                <a:gridCol w="9156517"/>
              </a:tblGrid>
              <a:tr h="670201">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093" marR="340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解题思路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093" marR="340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452026">
                <a:tc>
                  <a:txBody>
                    <a:bodyPr/>
                    <a:lstStyle/>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093" marR="340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交点处正、逆反应速率相等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是平衡点。交点之后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温度升高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buNone/>
                      </a:pPr>
                      <a:r>
                        <a:rPr lang="en-US"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则平衡逆向移动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正反应为放热反应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093" marR="340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522133">
                <a:tc>
                  <a:txBody>
                    <a:bodyPr/>
                    <a:lstStyle/>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093" marR="340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按化学计量数之比投料</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生成物的百分含量最高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温度升高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生成物</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的百分含量增大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正反应为吸热反应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093" marR="340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437463">
                <a:tc>
                  <a:txBody>
                    <a:bodyPr/>
                    <a:lstStyle/>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093" marR="340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之前未达平衡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反应物的转化率增大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后继续升高温度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反应物的转化率减小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说明正反应的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或发生副反应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093" marR="340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p:pic>
        <p:nvPicPr>
          <p:cNvPr id="3" name="cx476.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766614" y="1608350"/>
            <a:ext cx="1515562" cy="1412228"/>
          </a:xfrm>
          <a:prstGeom prst="rect">
            <a:avLst/>
          </a:prstGeom>
          <a:noFill/>
          <a:extLst>
            <a:ext uri="{909E8E84-426E-40DD-AFC4-6F175D3DCCD1}">
              <a14:hiddenFill xmlns:a14="http://schemas.microsoft.com/office/drawing/2010/main">
                <a:solidFill>
                  <a:srgbClr val="FFFFFF"/>
                </a:solidFill>
              </a14:hiddenFill>
            </a:ext>
          </a:extLst>
        </p:spPr>
      </p:pic>
      <p:pic>
        <p:nvPicPr>
          <p:cNvPr id="4" name="cx47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0507" y="3210124"/>
            <a:ext cx="1247775" cy="1333500"/>
          </a:xfrm>
          <a:prstGeom prst="rect">
            <a:avLst/>
          </a:prstGeom>
          <a:noFill/>
          <a:extLst>
            <a:ext uri="{909E8E84-426E-40DD-AFC4-6F175D3DCCD1}">
              <a14:hiddenFill xmlns:a14="http://schemas.microsoft.com/office/drawing/2010/main">
                <a:solidFill>
                  <a:srgbClr val="FFFFFF"/>
                </a:solidFill>
              </a14:hiddenFill>
            </a:ext>
          </a:extLst>
        </p:spPr>
      </p:pic>
      <p:pic>
        <p:nvPicPr>
          <p:cNvPr id="5" name="cx47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622" y="4755121"/>
            <a:ext cx="1224136" cy="143906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陌生图像解题思路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看图像，明确横坐标、纵坐标表示的含义，看清拐点、曲线变化趋势。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分析反应特点，观察物质的聚集状态、气体分子数变化及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联想平衡移动原理解答。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1276234"/>
                <a:ext cx="11485848" cy="5229637"/>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判断可逆反应达到平衡状态的方法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可逆反应达到平衡状态时主要有以下两个特征：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混合物中各组分的百分含量不变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除百分含量外其他在反应过程中变化的量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达到平衡后均不再发生</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变化量</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定量</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，以上两个特征可作为判断可逆反应达平衡的标志。</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正、逆反应速率相等。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同种物质：</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同一种物质的生成速率等于消耗速率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不同种物质：</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m:rPr>
                            <m:nor/>
                          </m:rP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正</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e>
                        </m:d>
                      </m:num>
                      <m:den>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m:rPr>
                            <m:nor/>
                          </m:rP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逆</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𝐁</m:t>
                            </m:r>
                          </m:e>
                        </m:d>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的化学计量数</m:t>
                        </m:r>
                      </m:num>
                      <m:den>
                        <m:r>
                          <a:rPr lang="en-US" altLang="zh-CN" b="1" i="1">
                            <a:latin typeface="Cambria Math" panose="02040503050406030204" pitchFamily="18" charset="0"/>
                          </a:rPr>
                          <m:t>𝐁</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的化学计量数</m:t>
                        </m:r>
                      </m:den>
                    </m:f>
                  </m:oMath>
                </a14:m>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在化学方程式同一边的不同物质的生成速率与消耗速率之比等于化学计量数之比。</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在化学方程式两边的不同物质的生成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或消耗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速率之比等于化学计量数之比。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1276234"/>
                <a:ext cx="11485848" cy="5229637"/>
              </a:xfrm>
              <a:blipFill rotWithShape="1">
                <a:blip r:embed="rId1"/>
                <a:stretch>
                  <a:fillRect l="-2" t="-10" r="1" b="6"/>
                </a:stretch>
              </a:blipFill>
            </p:spPr>
            <p:txBody>
              <a:bodyPr/>
              <a:lstStyle/>
              <a:p>
                <a:r>
                  <a:rPr lang="zh-CN" altLang="en-US">
                    <a:noFill/>
                  </a:rPr>
                  <a:t> </a:t>
                </a:r>
              </a:p>
            </p:txBody>
          </p:sp>
        </mc:Fallback>
      </mc:AlternateContent>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3120959" y="692696"/>
            <a:ext cx="5948493" cy="566849"/>
          </a:xfrm>
          <a:prstGeom prst="rect">
            <a:avLst/>
          </a:prstGeom>
        </p:spPr>
      </p:pic>
      <p:pic>
        <p:nvPicPr>
          <p:cNvPr id="5" name="要点1.EPS" descr="id:2147491247;FounderCES"/>
          <p:cNvPicPr/>
          <p:nvPr/>
        </p:nvPicPr>
        <p:blipFill>
          <a:blip r:embed="rId3"/>
          <a:stretch>
            <a:fillRect/>
          </a:stretch>
        </p:blipFill>
        <p:spPr>
          <a:xfrm>
            <a:off x="360854" y="1439795"/>
            <a:ext cx="948690" cy="333375"/>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238241"/>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各组分的百分含量保持一定。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各组成成分的质量、物质的量、分子数、体积</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、物质的量浓度均保持不变。</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各组成成分的质量分数、物质的量分数、气体的体积分数均保持不变。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反应物的转化率、产物的产率保持不变。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60854" y="820800"/>
            <a:ext cx="11485848" cy="4192376"/>
          </a:xfrm>
          <a:prstGeom prst="rect">
            <a:avLst/>
          </a:prstGeom>
        </p:spPr>
      </p:pic>
      <p:sp>
        <p:nvSpPr>
          <p:cNvPr id="2" name="内容占位符 1"/>
          <p:cNvSpPr>
            <a:spLocks noGrp="1"/>
          </p:cNvSpPr>
          <p:nvPr>
            <p:ph idx="1"/>
          </p:nvPr>
        </p:nvSpPr>
        <p:spPr>
          <a:xfrm>
            <a:off x="360854" y="746120"/>
            <a:ext cx="11485848" cy="2238241"/>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对同一物质而言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断裂化学键的物质的量与形成化学键的物质的量相等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则一定处于平衡状态。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对绝热密闭容器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温度保持不变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则一定处于平衡状态。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若反应中有固体或液体</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平均相对分子质量一定、密度一定</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则一定处于平衡状态。</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名师点拨.EPS" descr="id:2147492483;FounderCES"/>
          <p:cNvPicPr>
            <a:picLocks noChangeAspect="1"/>
          </p:cNvPicPr>
          <p:nvPr/>
        </p:nvPicPr>
        <p:blipFill>
          <a:blip r:embed="rId2"/>
          <a:stretch>
            <a:fillRect/>
          </a:stretch>
        </p:blipFill>
        <p:spPr>
          <a:xfrm>
            <a:off x="425830" y="822027"/>
            <a:ext cx="1997250" cy="467071"/>
          </a:xfrm>
          <a:prstGeom prst="rect">
            <a:avLst/>
          </a:prstGeom>
        </p:spPr>
      </p:pic>
      <mc:AlternateContent xmlns:mc="http://schemas.openxmlformats.org/markup-compatibility/2006" xmlns:a14="http://schemas.microsoft.com/office/drawing/2010/main">
        <mc:Choice Requires="a14">
          <p:graphicFrame>
            <p:nvGraphicFramePr>
              <p:cNvPr id="5" name="表格 4"/>
              <p:cNvGraphicFramePr>
                <a:graphicFrameLocks noGrp="1"/>
              </p:cNvGraphicFramePr>
              <p:nvPr/>
            </p:nvGraphicFramePr>
            <p:xfrm>
              <a:off x="460999" y="3068960"/>
              <a:ext cx="11286000" cy="1812612"/>
            </p:xfrm>
            <a:graphic>
              <a:graphicData uri="http://schemas.openxmlformats.org/drawingml/2006/table">
                <a:tbl>
                  <a:tblPr firstRow="1" firstCol="1" bandRow="1"/>
                  <a:tblGrid>
                    <a:gridCol w="8087443"/>
                    <a:gridCol w="3198557"/>
                  </a:tblGrid>
                  <a:tr h="604204">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是否是平衡状态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604204">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混合气体的平均摩尔质量一定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604204">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混合气体的密度一定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mc:Choice>
        <mc:Fallback xmlns="">
          <p:graphicFrame>
            <p:nvGraphicFramePr>
              <p:cNvPr id="5" name="表格 4"/>
              <p:cNvGraphicFramePr>
                <a:graphicFrameLocks noGrp="1"/>
              </p:cNvGraphicFramePr>
              <p:nvPr/>
            </p:nvGraphicFramePr>
            <p:xfrm>
              <a:off x="460999" y="3068960"/>
              <a:ext cx="11286000" cy="1812612"/>
            </p:xfrm>
            <a:graphic>
              <a:graphicData uri="http://schemas.openxmlformats.org/drawingml/2006/table">
                <a:tbl>
                  <a:tblPr firstRow="1" firstCol="1" bandRow="1"/>
                  <a:tblGrid>
                    <a:gridCol w="8087443"/>
                    <a:gridCol w="3198557"/>
                  </a:tblGrid>
                  <a:tr h="604520">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blip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是否是平衡状态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604204">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混合气体的平均摩尔质量一定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604204">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混合气体的密度一定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mc:Fallback>
      </mc:AlternateContent>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969385"/>
              </a:xfrm>
            </p:spPr>
            <p:txBody>
              <a:bodyPr/>
              <a:lstStyle/>
              <a:p>
                <a:pPr hangingPunct="0"/>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辽宁省普通高中高二期中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一定温度下，向刚性密闭容器中投入足量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，发生反应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d>
                    <m:r>
                      <m:rPr>
                        <m:nor/>
                      </m:rPr>
                      <a:rPr lang="en-US" altLang="zh-CN"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b="0" i="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 </m:t>
                    </m: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。下列情况表明该反应达到平衡状态的是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体积分数不随时间变化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FeSO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浓度不随时间变化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的速率等于消耗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的速率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气体平均相对分子质量不随时间变化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969385"/>
              </a:xfrm>
              <a:blipFill rotWithShape="1">
                <a:blip r:embed="rId1"/>
                <a:stretch>
                  <a:fillRect l="-2" t="-16" r="1" b="16"/>
                </a:stretch>
              </a:blipFill>
            </p:spPr>
            <p:txBody>
              <a:bodyPr/>
              <a:lstStyle/>
              <a:p>
                <a:r>
                  <a:rPr lang="zh-CN" altLang="en-US">
                    <a:noFill/>
                  </a:rPr>
                  <a:t> </a:t>
                </a:r>
              </a:p>
            </p:txBody>
          </p:sp>
        </mc:Fallback>
      </mc:AlternateContent>
      <p:pic>
        <p:nvPicPr>
          <p:cNvPr id="5" name="图片 4"/>
          <p:cNvPicPr>
            <a:picLocks noChangeAspect="1"/>
          </p:cNvPicPr>
          <p:nvPr/>
        </p:nvPicPr>
        <p:blipFill>
          <a:blip r:embed="rId2"/>
          <a:stretch>
            <a:fillRect/>
          </a:stretch>
        </p:blipFill>
        <p:spPr>
          <a:xfrm>
            <a:off x="369071" y="867745"/>
            <a:ext cx="1186153" cy="401015"/>
          </a:xfrm>
          <a:prstGeom prst="rect">
            <a:avLst/>
          </a:prstGeom>
        </p:spPr>
      </p:pic>
      <p:pic>
        <p:nvPicPr>
          <p:cNvPr id="2" name="图片 1"/>
          <p:cNvPicPr>
            <a:picLocks noChangeAspect="1"/>
          </p:cNvPicPr>
          <p:nvPr/>
        </p:nvPicPr>
        <p:blipFill>
          <a:blip r:embed="rId3"/>
          <a:stretch>
            <a:fillRect/>
          </a:stretch>
        </p:blipFill>
        <p:spPr>
          <a:xfrm>
            <a:off x="403575" y="4782224"/>
            <a:ext cx="1046020" cy="423292"/>
          </a:xfrm>
          <a:prstGeom prst="rect">
            <a:avLst/>
          </a:prstGeom>
        </p:spPr>
      </p:pic>
      <p:sp>
        <p:nvSpPr>
          <p:cNvPr id="9" name="文本框 8"/>
          <p:cNvSpPr txBox="1"/>
          <p:nvPr/>
        </p:nvSpPr>
        <p:spPr>
          <a:xfrm>
            <a:off x="1431806" y="4739094"/>
            <a:ext cx="6093068" cy="461665"/>
          </a:xfrm>
          <a:prstGeom prst="rect">
            <a:avLst/>
          </a:prstGeom>
          <a:noFill/>
        </p:spPr>
        <p:txBody>
          <a:bodyPr wrap="square">
            <a:spAutoFit/>
          </a:bodyPr>
          <a:lstStyle/>
          <a:p>
            <a:r>
              <a:rPr lang="en-US" altLang="zh-CN" sz="2400" b="1">
                <a:solidFill>
                  <a:srgbClr val="000000"/>
                </a:solidFill>
                <a:effectLst/>
                <a:latin typeface="Times New Roman" panose="02020603050405020304" pitchFamily="18" charset="0"/>
                <a:ea typeface="宋体" panose="02010600030101010101" pitchFamily="2" charset="-122"/>
              </a:rPr>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由反应的化学方程式可知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体积分数始终为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体积分数不随时间变化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不能说明反应达到平衡状态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固体浓度为常数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浓度不随时间变化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不能说明反应达到平衡状态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表示正反应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表示逆反应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和消耗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的速率相等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说明反应达到平衡状态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气体平均相对分子质量始终不变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故气体平均相对分子质量不随时间变化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不能说明反应达到平衡状态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1"/>
          <a:stretch>
            <a:fillRect/>
          </a:stretch>
        </p:blipFill>
        <p:spPr>
          <a:xfrm>
            <a:off x="452206" y="891136"/>
            <a:ext cx="999732" cy="40933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化学平衡状态的特征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逆：研究对象为可逆反应。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等：正、逆反应速率相等，即</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动：化学平衡是</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动态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平衡，达平衡时，正、逆反应仍在进行，即</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定：平衡体系中，各组分的浓度保持不变。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变：条件改变，化学平衡状态可能发生改变。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360854" y="991965"/>
            <a:ext cx="11485848" cy="3877195"/>
          </a:xfrm>
          <a:prstGeom prst="rect">
            <a:avLst/>
          </a:prstGeom>
        </p:spPr>
      </p:pic>
      <p:sp>
        <p:nvSpPr>
          <p:cNvPr id="3" name="内容占位符 2"/>
          <p:cNvSpPr>
            <a:spLocks noGrp="1"/>
          </p:cNvSpPr>
          <p:nvPr>
            <p:ph idx="1"/>
          </p:nvPr>
        </p:nvSpPr>
        <p:spPr>
          <a:xfrm>
            <a:off x="360854" y="952453"/>
            <a:ext cx="11485848" cy="646331"/>
          </a:xfrm>
        </p:spPr>
        <p:txBody>
          <a:bodyPr/>
          <a:lstStyle/>
          <a:p>
            <a:pPr hangingPunct="0"/>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判断化学平衡状态的方法</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正逆相等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变量不变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名师点拨.EPS" descr="id:2147492483;FounderCES"/>
          <p:cNvPicPr>
            <a:picLocks noChangeAspect="1"/>
          </p:cNvPicPr>
          <p:nvPr/>
        </p:nvPicPr>
        <p:blipFill>
          <a:blip r:embed="rId2"/>
          <a:stretch>
            <a:fillRect/>
          </a:stretch>
        </p:blipFill>
        <p:spPr>
          <a:xfrm>
            <a:off x="425830" y="993192"/>
            <a:ext cx="1997250" cy="467071"/>
          </a:xfrm>
          <a:prstGeom prst="rect">
            <a:avLst/>
          </a:prstGeom>
        </p:spPr>
      </p:pic>
      <p:pic>
        <p:nvPicPr>
          <p:cNvPr id="6" name="CX480.EPS" descr="id:2147493733;FounderCES"/>
          <p:cNvPicPr>
            <a:picLocks noChangeAspect="1"/>
          </p:cNvPicPr>
          <p:nvPr/>
        </p:nvPicPr>
        <p:blipFill>
          <a:blip r:embed="rId3"/>
          <a:stretch>
            <a:fillRect/>
          </a:stretch>
        </p:blipFill>
        <p:spPr>
          <a:xfrm>
            <a:off x="3286894" y="1700808"/>
            <a:ext cx="5184576" cy="2990729"/>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684575"/>
                <a:ext cx="11485848" cy="6021200"/>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化学平衡常数的有关计算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明确三个量</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起始量、变化量、平衡量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00000"/>
                  </a:lnSpc>
                </a:pPr>
                <a14:m>
                  <m:oMathPara xmlns:m="http://schemas.openxmlformats.org/officeDocument/2006/math">
                    <m:oMathParaPr>
                      <m:jc m:val="centerGroup"/>
                    </m:oMathParaPr>
                    <m:oMath xmlns:m="http://schemas.openxmlformats.org/officeDocument/2006/math">
                      <m:m>
                        <m:mPr>
                          <m:mcs>
                            <m:mc>
                              <m:mcPr>
                                <m:count m:val="6"/>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e>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e>
                          <m:e>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催化剂</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高温、高压</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acc>
                                </m:e>
                              </m:mr>
                            </m:m>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𝟐𝐍</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起始量</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转化量</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𝐛</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𝐜</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平衡量</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𝐛</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𝐜</m:t>
                            </m:r>
                          </m:e>
                        </m:mr>
                      </m:m>
                    </m:oMath>
                  </m:oMathPara>
                </a14:m>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反应物的平衡量＝起始量－转化量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生成物的平衡量＝起始量＋转化量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各物质转化量之比等于它们在化学方程式中化学计量数之比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转化量是联系化学方程式、平衡量、起始量、转化率、化学反应速率的桥梁。因此抓住转化量是解题的关键。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684575"/>
                <a:ext cx="11485848" cy="6021200"/>
              </a:xfrm>
              <a:blipFill rotWithShape="1">
                <a:blip r:embed="rId1"/>
                <a:stretch>
                  <a:fillRect l="-2" t="-1" r="1" b="3"/>
                </a:stretch>
              </a:blipFill>
            </p:spPr>
            <p:txBody>
              <a:bodyPr/>
              <a:lstStyle/>
              <a:p>
                <a:r>
                  <a:rPr lang="zh-CN" altLang="en-US">
                    <a:noFill/>
                  </a:rPr>
                  <a:t> </a:t>
                </a:r>
              </a:p>
            </p:txBody>
          </p:sp>
        </mc:Fallback>
      </mc:AlternateContent>
      <p:pic>
        <p:nvPicPr>
          <p:cNvPr id="3" name="要点2.EPS" descr="id:2147491311;FounderCES"/>
          <p:cNvPicPr/>
          <p:nvPr/>
        </p:nvPicPr>
        <p:blipFill>
          <a:blip r:embed="rId2"/>
          <a:stretch>
            <a:fillRect/>
          </a:stretch>
        </p:blipFill>
        <p:spPr>
          <a:xfrm>
            <a:off x="406574" y="847175"/>
            <a:ext cx="952500" cy="334010"/>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480650"/>
              </a:xfrm>
            </p:spPr>
            <p:txBody>
              <a:bodyPr/>
              <a:lstStyle/>
              <a:p>
                <a:pPr algn="just" hangingPunct="0">
                  <a:lnSpc>
                    <a:spcPct val="150000"/>
                  </a:lnSpc>
                  <a:buNone/>
                </a:pP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掌握四个公式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00000"/>
                  </a:lnSpc>
                  <a:buNone/>
                </a:pP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反应物的转化率 ＝</a:t>
                </a:r>
                <a14:m>
                  <m:oMath xmlns:m="http://schemas.openxmlformats.org/officeDocument/2006/math">
                    <m:f>
                      <m:fPr>
                        <m:ctrlPr>
                          <a:rPr lang="zh-CN" alt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𝒏</m:t>
                        </m:r>
                        <m:d>
                          <m:dPr>
                            <m:ctrlPr>
                              <a:rPr lang="zh-CN" alt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dPr>
                          <m:e>
                            <m:r>
                              <m:rPr>
                                <m:nor/>
                              </m:rPr>
                              <a:rPr lang="zh-CN" alt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转化</m:t>
                            </m:r>
                          </m:e>
                        </m:d>
                      </m:num>
                      <m:den>
                        <m:r>
                          <a:rPr lang="en-US" altLang="zh-CN"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𝒏</m:t>
                        </m:r>
                        <m:d>
                          <m:dPr>
                            <m:ctrlPr>
                              <a:rPr lang="zh-CN" alt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dPr>
                          <m:e>
                            <m:r>
                              <m:rPr>
                                <m:nor/>
                              </m:rPr>
                              <a:rPr lang="zh-CN" alt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起始</m:t>
                            </m:r>
                          </m:e>
                        </m:d>
                      </m:den>
                    </m:f>
                  </m:oMath>
                </a14:m>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𝒄</m:t>
                        </m:r>
                        <m:d>
                          <m:dPr>
                            <m:ctrlPr>
                              <a:rPr lang="zh-CN" alt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dPr>
                          <m:e>
                            <m:r>
                              <m:rPr>
                                <m:nor/>
                              </m:rPr>
                              <a:rPr lang="zh-CN" alt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转化</m:t>
                            </m:r>
                          </m:e>
                        </m:d>
                      </m:num>
                      <m:den>
                        <m:r>
                          <a:rPr lang="en-US" altLang="zh-CN"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𝒄</m:t>
                        </m:r>
                        <m:d>
                          <m:dPr>
                            <m:ctrlPr>
                              <a:rPr lang="zh-CN" alt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dPr>
                          <m:e>
                            <m:r>
                              <m:rPr>
                                <m:nor/>
                              </m:rPr>
                              <a:rPr lang="zh-CN" alt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起始</m:t>
                            </m:r>
                          </m:e>
                        </m:d>
                      </m:den>
                    </m:f>
                  </m:oMath>
                </a14:m>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buNone/>
                </a:pP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生成物的产率：实际产量</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指生成物</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占理论产量的百分数。一般地，转化率越大，原料利用率越高，产率越大。产率 ＝</a:t>
                </a:r>
                <a14:m>
                  <m:oMath xmlns:m="http://schemas.openxmlformats.org/officeDocument/2006/math">
                    <m:f>
                      <m:fPr>
                        <m:ctrlPr>
                          <a:rPr lang="zh-CN" alt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实际产量</m:t>
                        </m:r>
                      </m:num>
                      <m:den>
                        <m:r>
                          <m:rPr>
                            <m:nor/>
                          </m:rPr>
                          <a:rPr lang="zh-CN" alt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理论产量</m:t>
                        </m:r>
                      </m:den>
                    </m:f>
                  </m:oMath>
                </a14:m>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buNone/>
                </a:pP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平衡时混合物组分的百分含量＝</a:t>
                </a:r>
                <a14:m>
                  <m:oMath xmlns:m="http://schemas.openxmlformats.org/officeDocument/2006/math">
                    <m:f>
                      <m:fPr>
                        <m:ctrlPr>
                          <a:rPr lang="zh-CN" alt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平衡量</m:t>
                        </m:r>
                      </m:num>
                      <m:den>
                        <m:r>
                          <m:rPr>
                            <m:nor/>
                          </m:rPr>
                          <a:rPr lang="zh-CN" alt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平衡时各物质的总量</m:t>
                        </m:r>
                      </m:den>
                    </m:f>
                  </m:oMath>
                </a14:m>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pP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某气体组分的体积分数＝</a:t>
                </a:r>
                <a14:m>
                  <m:oMath xmlns:m="http://schemas.openxmlformats.org/officeDocument/2006/math">
                    <m:f>
                      <m:fPr>
                        <m:ctrlPr>
                          <a:rPr lang="zh-CN" alt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某气体组分的物质的量</m:t>
                        </m:r>
                      </m:num>
                      <m:den>
                        <m:r>
                          <m:rPr>
                            <m:nor/>
                          </m:rPr>
                          <a:rPr lang="zh-CN" alt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混合气体总的物质的量</m:t>
                        </m:r>
                      </m:den>
                    </m:f>
                  </m:oMath>
                </a14:m>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480650"/>
              </a:xfrm>
              <a:blipFill rotWithShape="1">
                <a:blip r:embed="rId1"/>
                <a:stretch>
                  <a:fillRect l="-2" t="-14" r="1" b="2"/>
                </a:stretch>
              </a:blipFill>
            </p:spPr>
            <p:txBody>
              <a:bodyPr/>
              <a:lstStyle/>
              <a:p>
                <a:r>
                  <a:rPr lang="zh-CN" altLang="en-US">
                    <a:noFill/>
                  </a:rPr>
                  <a:t> </a:t>
                </a:r>
              </a:p>
            </p:txBody>
          </p:sp>
        </mc:Fallback>
      </mc:AlternateContent>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504199"/>
              </a:xfrm>
            </p:spPr>
            <p:txBody>
              <a:bodyPr/>
              <a:lstStyle/>
              <a:p>
                <a:pPr hangingPunct="0"/>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谨记一个答题模板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对于反应：</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起始物质的量分别为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，达到平衡后，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的转化量为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mx</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，容器容积为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，则有以下关系：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pPr>
                <a14:m>
                  <m:oMathPara xmlns:m="http://schemas.openxmlformats.org/officeDocument/2006/math">
                    <m:oMathParaPr>
                      <m:jc m:val="centerGroup"/>
                    </m:oMathParaPr>
                    <m:oMath xmlns:m="http://schemas.openxmlformats.org/officeDocument/2006/math">
                      <m:m>
                        <m:mPr>
                          <m:mcs>
                            <m:mc>
                              <m:mcPr>
                                <m:count m:val="8"/>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𝐁</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e>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𝐃</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起始</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𝐦𝐨𝐥</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转化</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𝐦𝐨𝐥</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𝒎𝒙</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𝒏𝒙</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𝒑𝒙</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𝒒𝒙</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平衡</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𝐦𝐨𝐥</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𝒎𝒙</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𝒏𝒙</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𝒑𝒙</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𝒒𝒙</m:t>
                            </m:r>
                          </m:e>
                        </m:mr>
                      </m:m>
                    </m:oMath>
                  </m:oMathPara>
                </a14:m>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den>
                                </m:f>
                              </m:e>
                            </m:d>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sup>
                        </m:sSup>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den>
                                </m:f>
                              </m:e>
                            </m:d>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den>
                                </m:f>
                              </m:e>
                            </m:d>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up>
                        </m:sSup>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den>
                                </m:f>
                              </m:e>
                            </m:d>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504199"/>
              </a:xfrm>
              <a:blipFill rotWithShape="1">
                <a:blip r:embed="rId1"/>
                <a:stretch>
                  <a:fillRect l="-2" t="-11" r="1"/>
                </a:stretch>
              </a:blipFill>
            </p:spPr>
            <p:txBody>
              <a:bodyPr/>
              <a:lstStyle/>
              <a:p>
                <a:r>
                  <a:rPr lang="zh-CN" altLang="en-US">
                    <a:noFill/>
                  </a:rPr>
                  <a:t> </a:t>
                </a:r>
              </a:p>
            </p:txBody>
          </p:sp>
        </mc:Fallback>
      </mc:AlternateContent>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01322"/>
                <a:ext cx="11485848" cy="4156138"/>
              </a:xfrm>
            </p:spPr>
            <p:txBody>
              <a:bodyPr/>
              <a:lstStyle/>
              <a:p>
                <a:pPr hangingPunct="0"/>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e>
                    </m: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𝐁</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𝒎𝒃</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𝒏𝒂</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的体积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物质的量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ϕ</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d>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i="1">
                            <a:solidFill>
                              <a:srgbClr val="000000"/>
                            </a:solidFill>
                            <a:latin typeface="Cambria Math" panose="02040503050406030204" pitchFamily="18" charset="0"/>
                            <a:cs typeface="Times New Roman" panose="02020603050405020304" pitchFamily="18" charset="0"/>
                          </a:rPr>
                          <m:t>p</m:t>
                        </m:r>
                        <m:r>
                          <m:rPr>
                            <m:nor/>
                          </m:rPr>
                          <a:rPr lang="zh-CN" altLang="en-US" b="1" baseline="-25000">
                            <a:solidFill>
                              <a:srgbClr val="000000"/>
                            </a:solidFill>
                            <a:latin typeface="Cambria Math" panose="02040503050406030204" pitchFamily="18" charset="0"/>
                            <a:cs typeface="Times New Roman" panose="02020603050405020304" pitchFamily="18" charset="0"/>
                          </a:rPr>
                          <m:t>平</m:t>
                        </m:r>
                        <m:r>
                          <m:rPr>
                            <m:nor/>
                          </m:rPr>
                          <a:rPr lang="zh-CN" altLang="en-US">
                            <a:latin typeface="Cambria Math" panose="02040503050406030204" pitchFamily="18" charset="0"/>
                          </a:rPr>
                          <m:t> </m:t>
                        </m:r>
                      </m:num>
                      <m:den>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p</m:t>
                        </m:r>
                        <m:r>
                          <m:rPr>
                            <m:nor/>
                          </m:rPr>
                          <a:rPr lang="zh-CN" altLang="en-US"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始</m:t>
                        </m:r>
                        <m:r>
                          <m:rPr>
                            <m:nor/>
                          </m:rPr>
                          <a:rPr lang="zh-CN" altLang="en-US" sz="2800" b="1">
                            <a:solidFill>
                              <a:srgbClr val="FF0000"/>
                            </a:solidFill>
                            <a:latin typeface="Times New Roman" panose="02020603050405020304" pitchFamily="18" charset="0"/>
                            <a:ea typeface="宋体" panose="02010600030101010101" pitchFamily="2" charset="-122"/>
                          </a:rPr>
                          <m:t> </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d>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e>
                        </m:d>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𝐁</m:t>
                            </m:r>
                          </m:e>
                        </m: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平衡时体系的平均摩尔质量：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pPr>
                <a14:m>
                  <m:oMath xmlns:m="http://schemas.openxmlformats.org/officeDocument/2006/math">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𝐌</m:t>
                        </m:r>
                      </m:e>
                    </m:acc>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e>
                        </m:d>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𝐁</m:t>
                            </m:r>
                          </m:e>
                        </m: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d>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01322"/>
                <a:ext cx="11485848" cy="4156138"/>
              </a:xfrm>
              <a:blipFill rotWithShape="1">
                <a:blip r:embed="rId1"/>
                <a:stretch>
                  <a:fillRect l="-2" t="-7" r="1" b="8"/>
                </a:stretch>
              </a:blipFill>
            </p:spPr>
            <p:txBody>
              <a:bodyPr/>
              <a:lstStyle/>
              <a:p>
                <a:r>
                  <a:rPr lang="zh-CN" altLang="en-US">
                    <a:noFill/>
                  </a:rPr>
                  <a:t> </a:t>
                </a:r>
              </a:p>
            </p:txBody>
          </p:sp>
        </mc:Fallback>
      </mc:AlternateContent>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60854" y="814465"/>
            <a:ext cx="11485848" cy="1684245"/>
          </a:xfrm>
          <a:prstGeom prst="rect">
            <a:avLst/>
          </a:prstGeom>
        </p:spPr>
      </p:pic>
      <p:sp>
        <p:nvSpPr>
          <p:cNvPr id="4" name="内容占位符 1"/>
          <p:cNvSpPr txBox="1"/>
          <p:nvPr/>
        </p:nvSpPr>
        <p:spPr bwMode="auto">
          <a:xfrm>
            <a:off x="360854" y="76470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计算平衡常数时代入的必须是各物质的平衡浓度</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对于反应前后气体总体积不变的反应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也可以用各物质平衡时的物质的量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。平衡常数的单位是一个复合单位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也可以不写。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拨.EPS" descr="id:2147492483;FounderCES"/>
          <p:cNvPicPr>
            <a:picLocks noChangeAspect="1"/>
          </p:cNvPicPr>
          <p:nvPr/>
        </p:nvPicPr>
        <p:blipFill>
          <a:blip r:embed="rId2"/>
          <a:stretch>
            <a:fillRect/>
          </a:stretch>
        </p:blipFill>
        <p:spPr>
          <a:xfrm>
            <a:off x="425830" y="815692"/>
            <a:ext cx="1997250" cy="467071"/>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524315"/>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山东临沂第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中学高二月考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某温度下，在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的密闭容器中，加入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 X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mol Y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发生反应：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3Z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的体积分数分别为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％。在此平衡体系中加入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 Z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，再次达到平衡后，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的体积分数不变。下列叙述不正确的是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两次平衡的平衡常数相同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平衡常数为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的平衡转化率之比为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第二次平衡时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的浓度为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524315"/>
              </a:xfrm>
              <a:blipFill rotWithShape="1">
                <a:blip r:embed="rId1"/>
                <a:stretch>
                  <a:fillRect l="-2" t="-14" r="1" b="13"/>
                </a:stretch>
              </a:blipFill>
            </p:spPr>
            <p:txBody>
              <a:bodyPr/>
              <a:lstStyle/>
              <a:p>
                <a:r>
                  <a:rPr lang="zh-CN" altLang="en-US">
                    <a:noFill/>
                  </a:rPr>
                  <a:t> </a:t>
                </a:r>
              </a:p>
            </p:txBody>
          </p:sp>
        </mc:Fallback>
      </mc:AlternateContent>
      <p:pic>
        <p:nvPicPr>
          <p:cNvPr id="9" name="24典例2.EPS" descr="id:2147492653;FounderCES"/>
          <p:cNvPicPr>
            <a:picLocks noChangeAspect="1"/>
          </p:cNvPicPr>
          <p:nvPr/>
        </p:nvPicPr>
        <p:blipFill>
          <a:blip r:embed="rId2"/>
          <a:stretch>
            <a:fillRect/>
          </a:stretch>
        </p:blipFill>
        <p:spPr>
          <a:xfrm>
            <a:off x="387229" y="899928"/>
            <a:ext cx="1167995" cy="375767"/>
          </a:xfrm>
          <a:prstGeom prst="rect">
            <a:avLst/>
          </a:prstGeom>
        </p:spPr>
      </p:pic>
      <p:sp>
        <p:nvSpPr>
          <p:cNvPr id="4" name="文本框 3"/>
          <p:cNvSpPr txBox="1"/>
          <p:nvPr/>
        </p:nvSpPr>
        <p:spPr>
          <a:xfrm>
            <a:off x="1405635" y="5083797"/>
            <a:ext cx="6093068" cy="579967"/>
          </a:xfrm>
          <a:prstGeom prst="rect">
            <a:avLst/>
          </a:prstGeom>
          <a:noFill/>
        </p:spPr>
        <p:txBody>
          <a:bodyPr wrap="square">
            <a:spAutoFit/>
          </a:bodyPr>
          <a:lstStyle/>
          <a:p>
            <a:pPr>
              <a:lnSpc>
                <a:spcPct val="150000"/>
              </a:lnSpc>
            </a:pPr>
            <a:r>
              <a:rPr lang="en-US" altLang="zh-CN" sz="2400" b="1">
                <a:solidFill>
                  <a:srgbClr val="000000"/>
                </a:solidFill>
                <a:effectLst/>
                <a:latin typeface="Times New Roman" panose="02020603050405020304" pitchFamily="18" charset="0"/>
                <a:ea typeface="宋体" panose="02010600030101010101" pitchFamily="2" charset="-122"/>
              </a:rPr>
              <a:t>D</a:t>
            </a:r>
            <a:endParaRPr lang="zh-CN" altLang="en-US"/>
          </a:p>
        </p:txBody>
      </p:sp>
      <p:pic>
        <p:nvPicPr>
          <p:cNvPr id="5" name="图片 4"/>
          <p:cNvPicPr>
            <a:picLocks noChangeAspect="1"/>
          </p:cNvPicPr>
          <p:nvPr/>
        </p:nvPicPr>
        <p:blipFill>
          <a:blip r:embed="rId3"/>
          <a:stretch>
            <a:fillRect/>
          </a:stretch>
        </p:blipFill>
        <p:spPr>
          <a:xfrm>
            <a:off x="403575" y="5229164"/>
            <a:ext cx="1046020" cy="4232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078313"/>
              </a:xfrm>
            </p:spPr>
            <p:txBody>
              <a:bodyPr/>
              <a:lstStyle/>
              <a:p>
                <a:pPr lvl="0" hangingPunct="0"/>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等温等容的密闭容器中发生反应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3Z</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达平衡后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再向平衡体系中加入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相当于加压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再次达到平衡后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的体积分数不变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则说明平衡不移动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该反应为反应前后气体物质的量不变的反应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两次平衡温度不变</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两次平衡的平衡常数相同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列出三段式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同一化学反应的平衡常数只与温度有关。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X</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3Z</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3493770" algn="l"/>
                    <a:tab pos="5830570" algn="l"/>
                    <a:tab pos="77120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起始量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3493770" algn="l"/>
                    <a:tab pos="5830570" algn="l"/>
                    <a:tab pos="77120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转化量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3493770" algn="l"/>
                    <a:tab pos="5830570" algn="l"/>
                    <a:tab pos="77120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078313"/>
              </a:xfrm>
              <a:blipFill rotWithShape="1">
                <a:blip r:embed="rId1"/>
                <a:stretch>
                  <a:fillRect l="-2" t="-12" r="1" b="-8924"/>
                </a:stretch>
              </a:blipFill>
            </p:spPr>
            <p:txBody>
              <a:bodyPr/>
              <a:lstStyle/>
              <a:p>
                <a:r>
                  <a:rPr lang="zh-CN" altLang="en-US">
                    <a:noFill/>
                  </a:rPr>
                  <a:t> </a:t>
                </a:r>
              </a:p>
            </p:txBody>
          </p:sp>
        </mc:Fallback>
      </mc:AlternateContent>
      <p:pic>
        <p:nvPicPr>
          <p:cNvPr id="2" name="图片 1"/>
          <p:cNvPicPr>
            <a:picLocks noChangeAspect="1"/>
          </p:cNvPicPr>
          <p:nvPr/>
        </p:nvPicPr>
        <p:blipFill>
          <a:blip r:embed="rId2"/>
          <a:stretch>
            <a:fillRect/>
          </a:stretch>
        </p:blipFill>
        <p:spPr>
          <a:xfrm>
            <a:off x="409448" y="854296"/>
            <a:ext cx="1046020" cy="428292"/>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508735"/>
              </a:xfrm>
            </p:spPr>
            <p:txBody>
              <a:bodyPr/>
              <a:lstStyle/>
              <a:p>
                <a:pPr algn="dist" hangingPunct="0"/>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积分数即物质的量分数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计算平衡常数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00000"/>
                  </a:lnSpc>
                </a:pP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𝟐𝐦𝐨𝐥</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den>
                                </m:f>
                              </m:e>
                            </m:d>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𝟔𝐦𝐨𝐥</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den>
                        </m:f>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𝟐𝐦𝐨𝐥</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den>
                                </m:f>
                              </m:e>
                            </m:d>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则起始量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由化学方程式可知参</a:t>
                </a: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hangingPunct="0"/>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与反应的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的变化量之比为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的平衡转化率之比为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的平衡浓度为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𝟒𝐦𝐨𝐥</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由极限转化可知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若开始投入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时平衡浓度为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体积不变时物质的量增大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浓度增大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pP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𝟔𝐦𝐨𝐥</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𝐙</m:t>
                            </m:r>
                          </m:e>
                        </m:d>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508735"/>
              </a:xfrm>
              <a:blipFill rotWithShape="1">
                <a:blip r:embed="rId1"/>
                <a:stretch>
                  <a:fillRect l="-2" t="-14" r="1" b="-2178"/>
                </a:stretch>
              </a:blipFill>
            </p:spPr>
            <p:txBody>
              <a:bodyPr/>
              <a:lstStyle/>
              <a:p>
                <a:r>
                  <a:rPr lang="zh-CN" altLang="en-US">
                    <a:noFill/>
                  </a:rPr>
                  <a:t> </a:t>
                </a:r>
              </a:p>
            </p:txBody>
          </p:sp>
        </mc:Fallback>
      </mc:AlternateContent>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96840" y="999311"/>
            <a:ext cx="11386998" cy="2141657"/>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1020357"/>
                <a:ext cx="11485848" cy="2048959"/>
              </a:xfrm>
            </p:spPr>
            <p:txBody>
              <a:bodyPr/>
              <a:lstStyle/>
              <a:p>
                <a:pPr hangingPunct="0">
                  <a:lnSpc>
                    <a:spcPct val="100000"/>
                  </a:lnSpc>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先计算平衡体积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m:rPr>
                            <m:nor/>
                          </m:rPr>
                          <a:rPr lang="zh-CN" altLang="en-US"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m:t>始</m:t>
                        </m:r>
                        <m:r>
                          <m:rPr>
                            <m:nor/>
                          </m:rPr>
                          <a:rPr lang="zh-CN" altLang="en-US">
                            <a:latin typeface="Cambria Math" panose="02040503050406030204" pitchFamily="18" charset="0"/>
                          </a:rPr>
                          <m:t> </m:t>
                        </m:r>
                      </m:num>
                      <m:den>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m:rPr>
                            <m:nor/>
                          </m:rPr>
                          <a:rPr lang="zh-CN" altLang="en-US"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m:t>平</m:t>
                        </m:r>
                        <m:r>
                          <m:rPr>
                            <m:nor/>
                          </m:rPr>
                          <a:rPr lang="zh-CN" altLang="en-US">
                            <a:latin typeface="Cambria Math" panose="02040503050406030204" pitchFamily="18" charset="0"/>
                          </a:rPr>
                          <m:t> </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i="1">
                            <a:latin typeface="Cambria Math" panose="02040503050406030204" pitchFamily="18" charset="0"/>
                          </a:rPr>
                          <m:t>n</m:t>
                        </m:r>
                        <m:r>
                          <m:rPr>
                            <m:nor/>
                          </m:rPr>
                          <a:rPr lang="zh-CN" altLang="en-US"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m:t>始</m:t>
                        </m:r>
                        <m:r>
                          <m:rPr>
                            <m:nor/>
                          </m:rPr>
                          <a:rPr lang="zh-CN" altLang="en-US">
                            <a:latin typeface="Cambria Math" panose="02040503050406030204" pitchFamily="18" charset="0"/>
                          </a:rPr>
                          <m:t> </m:t>
                        </m:r>
                      </m:num>
                      <m:den>
                        <m:r>
                          <m:rPr>
                            <m:nor/>
                          </m:rPr>
                          <a:rPr lang="en-US" altLang="zh-CN" b="1" i="1">
                            <a:latin typeface="Cambria Math" panose="02040503050406030204" pitchFamily="18" charset="0"/>
                          </a:rPr>
                          <m:t>n</m:t>
                        </m:r>
                        <m:r>
                          <m:rPr>
                            <m:nor/>
                          </m:rPr>
                          <a:rPr lang="zh-CN" altLang="en-US"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m:t>平</m:t>
                        </m:r>
                        <m:r>
                          <m:rPr>
                            <m:nor/>
                          </m:rPr>
                          <a:rPr lang="zh-CN" altLang="en-US">
                            <a:latin typeface="Cambria Math" panose="02040503050406030204" pitchFamily="18" charset="0"/>
                          </a:rPr>
                          <m:t> </m:t>
                        </m:r>
                      </m:den>
                    </m:f>
                  </m:oMath>
                </a14:m>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再计算平衡浓度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i="1">
                            <a:latin typeface="Cambria Math" panose="02040503050406030204" pitchFamily="18" charset="0"/>
                          </a:rPr>
                          <m:t>n</m:t>
                        </m:r>
                        <m:r>
                          <m:rPr>
                            <m:nor/>
                          </m:rPr>
                          <a:rPr lang="zh-CN" altLang="en-US"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m:t>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den>
                    </m:f>
                  </m:oMath>
                </a14:m>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最后计算平衡常数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sup>
                        </m:sSup>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e>
                        </m:d>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sup>
                        </m:sSup>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𝐃</m:t>
                            </m:r>
                          </m:e>
                        </m:d>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sup>
                        </m:sSup>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e>
                        </m:d>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sup>
                        </m:sSup>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𝐁</m:t>
                            </m:r>
                          </m:e>
                        </m:d>
                      </m:den>
                    </m:f>
                  </m:oMath>
                </a14:m>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1020357"/>
                <a:ext cx="11485848" cy="2048959"/>
              </a:xfrm>
              <a:blipFill rotWithShape="1">
                <a:blip r:embed="rId2"/>
                <a:stretch>
                  <a:fillRect l="-2" t="-27" r="1" b="18"/>
                </a:stretch>
              </a:blipFill>
            </p:spPr>
            <p:txBody>
              <a:bodyPr/>
              <a:lstStyle/>
              <a:p>
                <a:r>
                  <a:rPr lang="zh-CN" altLang="en-US">
                    <a:noFill/>
                  </a:rPr>
                  <a:t> </a:t>
                </a:r>
              </a:p>
            </p:txBody>
          </p:sp>
        </mc:Fallback>
      </mc:AlternateContent>
      <p:pic>
        <p:nvPicPr>
          <p:cNvPr id="6" name="图片 5"/>
          <p:cNvPicPr>
            <a:picLocks noChangeAspect="1"/>
          </p:cNvPicPr>
          <p:nvPr/>
        </p:nvPicPr>
        <p:blipFill>
          <a:blip r:embed="rId3"/>
          <a:stretch>
            <a:fillRect/>
          </a:stretch>
        </p:blipFill>
        <p:spPr>
          <a:xfrm>
            <a:off x="487208" y="1098866"/>
            <a:ext cx="2039559" cy="49767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60854" y="894513"/>
            <a:ext cx="11485848" cy="2804521"/>
          </a:xfrm>
          <a:prstGeom prst="rect">
            <a:avLst/>
          </a:prstGeom>
        </p:spPr>
      </p:pic>
      <p:sp>
        <p:nvSpPr>
          <p:cNvPr id="5" name="内容占位符 4"/>
          <p:cNvSpPr>
            <a:spLocks noGrp="1"/>
          </p:cNvSpPr>
          <p:nvPr>
            <p:ph idx="1"/>
          </p:nvPr>
        </p:nvSpPr>
        <p:spPr>
          <a:xfrm>
            <a:off x="360854" y="826248"/>
            <a:ext cx="11485848" cy="2792239"/>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化学平衡状态既可以从正反应方向建立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也可以从逆反应方向建立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或者同时从正、逆两方向建立。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可逆反应达平衡状态时的正、逆反应速率相等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是指同一物质的消耗速率和生成速率相等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若用不同物质表示时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反应速率不一定相等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应与化学计量数成正比。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可逆反应达平衡状态时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各组分的浓度、百分含量保持不变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但不一定相等。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名师点拨.EPS" descr="id:2147492483;FounderCES"/>
          <p:cNvPicPr>
            <a:picLocks noChangeAspect="1"/>
          </p:cNvPicPr>
          <p:nvPr/>
        </p:nvPicPr>
        <p:blipFill>
          <a:blip r:embed="rId2"/>
          <a:stretch>
            <a:fillRect/>
          </a:stretch>
        </p:blipFill>
        <p:spPr>
          <a:xfrm>
            <a:off x="450534" y="899928"/>
            <a:ext cx="1997250" cy="467071"/>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1140762"/>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用图像分析浓度、压强、温度、催化剂对化学平衡移动的影响</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图像分析浓度对化学平衡移动的影响</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要点3.EPS" descr="id:2147492688;FounderCES"/>
          <p:cNvPicPr>
            <a:picLocks noChangeAspect="1"/>
          </p:cNvPicPr>
          <p:nvPr/>
        </p:nvPicPr>
        <p:blipFill>
          <a:blip r:embed="rId1"/>
          <a:stretch>
            <a:fillRect/>
          </a:stretch>
        </p:blipFill>
        <p:spPr>
          <a:xfrm>
            <a:off x="406574" y="910392"/>
            <a:ext cx="952500" cy="334537"/>
          </a:xfrm>
          <a:prstGeom prst="rect">
            <a:avLst/>
          </a:prstGeom>
        </p:spPr>
      </p:pic>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360854" y="1846998"/>
              <a:ext cx="11485848" cy="2581488"/>
            </p:xfrm>
            <a:graphic>
              <a:graphicData uri="http://schemas.openxmlformats.org/drawingml/2006/table">
                <a:tbl>
                  <a:tblPr firstRow="1" firstCol="1" bandRow="1"/>
                  <a:tblGrid>
                    <a:gridCol w="1845920"/>
                    <a:gridCol w="2376264"/>
                    <a:gridCol w="2448272"/>
                    <a:gridCol w="2376264"/>
                    <a:gridCol w="2439128"/>
                  </a:tblGrid>
                  <a:tr h="524805">
                    <a:tc>
                      <a:txBody>
                        <a:bodyPr/>
                        <a:lstStyle/>
                        <a:p>
                          <a:pPr algn="ctr" hangingPunct="0">
                            <a:lnSpc>
                              <a:spcPct val="150000"/>
                            </a:lnSpc>
                            <a:buNone/>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4">
                      <a:txBody>
                        <a:bodyPr/>
                        <a:lstStyle/>
                        <a:p>
                          <a:pPr algn="ctr" hangingPunct="0">
                            <a:lnSpc>
                              <a:spcPct val="150000"/>
                            </a:lnSpc>
                            <a:buNone/>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2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1" marR="4148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hMerge="1">
                      <a:tcPr/>
                    </a:tc>
                    <a:tc hMerge="1">
                      <a:tcPr/>
                    </a:tc>
                    <a:tc hMerge="1">
                      <a:tcPr/>
                    </a:tc>
                  </a:tr>
                  <a:tr h="547923">
                    <a:tc>
                      <a:txBody>
                        <a:bodyPr/>
                        <a:lstStyle/>
                        <a:p>
                          <a:pPr algn="ctr" hangingPunct="0">
                            <a:lnSpc>
                              <a:spcPct val="150000"/>
                            </a:lnSpc>
                            <a:buNone/>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浓度变化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增大反应物浓度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1" marR="4148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减小反应物浓度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1" marR="4148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增大生成物浓度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1" marR="4148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减小生成物浓度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1" marR="4148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911463">
                    <a:tc>
                      <a:txBody>
                        <a:bodyPr/>
                        <a:lstStyle/>
                        <a:p>
                          <a:pPr algn="ctr" hangingPunct="0">
                            <a:lnSpc>
                              <a:spcPct val="150000"/>
                            </a:lnSpc>
                            <a:buNone/>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速率变化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1" marR="4148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1" marR="4148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1" marR="4148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1" marR="4148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422533">
                    <a:tc>
                      <a:txBody>
                        <a:bodyPr/>
                        <a:lstStyle/>
                        <a:p>
                          <a:pPr algn="ctr" hangingPunct="0">
                            <a:lnSpc>
                              <a:spcPct val="150000"/>
                            </a:lnSpc>
                            <a:buNone/>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平衡移动方向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正反应方向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逆反应方向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逆反应方向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正反应方向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mc:Choice>
        <mc:Fallback xmlns="">
          <p:graphicFrame>
            <p:nvGraphicFramePr>
              <p:cNvPr id="4" name="表格 3"/>
              <p:cNvGraphicFramePr>
                <a:graphicFrameLocks noGrp="1"/>
              </p:cNvGraphicFramePr>
              <p:nvPr/>
            </p:nvGraphicFramePr>
            <p:xfrm>
              <a:off x="360854" y="1846998"/>
              <a:ext cx="11485848" cy="2581488"/>
            </p:xfrm>
            <a:graphic>
              <a:graphicData uri="http://schemas.openxmlformats.org/drawingml/2006/table">
                <a:tbl>
                  <a:tblPr firstRow="1" firstCol="1" bandRow="1"/>
                  <a:tblGrid>
                    <a:gridCol w="1845920"/>
                    <a:gridCol w="2376264"/>
                    <a:gridCol w="2448272"/>
                    <a:gridCol w="2376264"/>
                    <a:gridCol w="2439128"/>
                  </a:tblGrid>
                  <a:tr h="548640">
                    <a:tc>
                      <a:txBody>
                        <a:bodyPr/>
                        <a:lstStyle/>
                        <a:p>
                          <a:pPr algn="ctr" hangingPunct="0">
                            <a:lnSpc>
                              <a:spcPct val="150000"/>
                            </a:lnSpc>
                            <a:buNone/>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4">
                      <a:txBody>
                        <a:bodyPr/>
                        <a:lstStyle/>
                        <a:p>
                          <a:endParaRPr lang="zh-CN"/>
                        </a:p>
                      </a:txBody>
                      <a:tcPr marL="41481" marR="4148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c hMerge="1">
                      <a:tcPr/>
                    </a:tc>
                    <a:tc hMerge="1">
                      <a:tcPr/>
                    </a:tc>
                    <a:tc hMerge="1">
                      <a:tcPr/>
                    </a:tc>
                  </a:tr>
                  <a:tr h="547923">
                    <a:tc>
                      <a:txBody>
                        <a:bodyPr/>
                        <a:lstStyle/>
                        <a:p>
                          <a:pPr algn="ctr" hangingPunct="0">
                            <a:lnSpc>
                              <a:spcPct val="150000"/>
                            </a:lnSpc>
                            <a:buNone/>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浓度变化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增大反应物浓度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1" marR="4148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减小反应物浓度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1" marR="4148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增大生成物浓度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1" marR="4148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减小生成物浓度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1" marR="4148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911463">
                    <a:tc>
                      <a:txBody>
                        <a:bodyPr/>
                        <a:lstStyle/>
                        <a:p>
                          <a:pPr algn="ctr" hangingPunct="0">
                            <a:lnSpc>
                              <a:spcPct val="150000"/>
                            </a:lnSpc>
                            <a:buNone/>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速率变化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1" marR="4148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1" marR="4148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1" marR="4148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1" marR="4148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422533">
                    <a:tc>
                      <a:txBody>
                        <a:bodyPr/>
                        <a:lstStyle/>
                        <a:p>
                          <a:pPr algn="ctr" hangingPunct="0">
                            <a:lnSpc>
                              <a:spcPct val="150000"/>
                            </a:lnSpc>
                            <a:buNone/>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平衡移动方向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正反应方向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逆反应方向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逆反应方向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正反应方向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mc:Fallback>
      </mc:AlternateContent>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360444" y="908720"/>
          <a:ext cx="11485848" cy="3705353"/>
        </p:xfrm>
        <a:graphic>
          <a:graphicData uri="http://schemas.openxmlformats.org/drawingml/2006/table">
            <a:tbl>
              <a:tblPr firstRow="1" firstCol="1" bandRow="1"/>
              <a:tblGrid>
                <a:gridCol w="1845920"/>
                <a:gridCol w="2376264"/>
                <a:gridCol w="2448272"/>
                <a:gridCol w="2376264"/>
                <a:gridCol w="2439128"/>
              </a:tblGrid>
              <a:tr h="1136952">
                <a:tc>
                  <a:txBody>
                    <a:bodyPr/>
                    <a:lstStyle/>
                    <a:p>
                      <a:pPr algn="ctr" hangingPunct="0">
                        <a:lnSpc>
                          <a:spcPct val="150000"/>
                        </a:lnSpc>
                        <a:buNone/>
                      </a:pPr>
                      <a:r>
                        <a:rPr lang="en-US"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4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171719">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规律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4">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在其他条件不变的情况下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增大反应物浓度</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或减小生成物浓度</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平衡向正反应方向移动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减小反应物浓度</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或增大生成物浓度</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平衡向逆反应方向移动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1" marR="4148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hMerge="1">
                  <a:tcPr/>
                </a:tc>
                <a:tc hMerge="1">
                  <a:tcPr/>
                </a:tc>
                <a:tc hMerge="1">
                  <a:tcPr/>
                </a:tc>
              </a:tr>
            </a:tbl>
          </a:graphicData>
        </a:graphic>
      </p:graphicFrame>
      <p:pic>
        <p:nvPicPr>
          <p:cNvPr id="4" name="cx483.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566814" y="1124744"/>
            <a:ext cx="1547061" cy="1605811"/>
          </a:xfrm>
          <a:prstGeom prst="rect">
            <a:avLst/>
          </a:prstGeom>
          <a:noFill/>
          <a:extLst>
            <a:ext uri="{909E8E84-426E-40DD-AFC4-6F175D3DCCD1}">
              <a14:hiddenFill xmlns:a14="http://schemas.microsoft.com/office/drawing/2010/main">
                <a:solidFill>
                  <a:srgbClr val="FFFFFF"/>
                </a:solidFill>
              </a14:hiddenFill>
            </a:ext>
          </a:extLst>
        </p:spPr>
      </p:pic>
      <p:pic>
        <p:nvPicPr>
          <p:cNvPr id="5" name="cx48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05560" y="1091768"/>
            <a:ext cx="1547061" cy="1605811"/>
          </a:xfrm>
          <a:prstGeom prst="rect">
            <a:avLst/>
          </a:prstGeom>
          <a:noFill/>
          <a:extLst>
            <a:ext uri="{909E8E84-426E-40DD-AFC4-6F175D3DCCD1}">
              <a14:hiddenFill xmlns:a14="http://schemas.microsoft.com/office/drawing/2010/main">
                <a:solidFill>
                  <a:srgbClr val="FFFFFF"/>
                </a:solidFill>
              </a14:hiddenFill>
            </a:ext>
          </a:extLst>
        </p:spPr>
      </p:pic>
      <p:pic>
        <p:nvPicPr>
          <p:cNvPr id="6" name="cx48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29854" y="1107308"/>
            <a:ext cx="1596673" cy="1650494"/>
          </a:xfrm>
          <a:prstGeom prst="rect">
            <a:avLst/>
          </a:prstGeom>
          <a:noFill/>
          <a:extLst>
            <a:ext uri="{909E8E84-426E-40DD-AFC4-6F175D3DCCD1}">
              <a14:hiddenFill xmlns:a14="http://schemas.microsoft.com/office/drawing/2010/main">
                <a:solidFill>
                  <a:srgbClr val="FFFFFF"/>
                </a:solidFill>
              </a14:hiddenFill>
            </a:ext>
          </a:extLst>
        </p:spPr>
      </p:pic>
      <p:pic>
        <p:nvPicPr>
          <p:cNvPr id="7" name="cx48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20363" y="1101623"/>
            <a:ext cx="1596675" cy="165049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92696"/>
            <a:ext cx="11485848" cy="646331"/>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图像分析压强对化学平衡移动的影响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6" name="表格 5"/>
              <p:cNvGraphicFramePr>
                <a:graphicFrameLocks noGrp="1"/>
              </p:cNvGraphicFramePr>
              <p:nvPr/>
            </p:nvGraphicFramePr>
            <p:xfrm>
              <a:off x="360854" y="1287344"/>
              <a:ext cx="11485848" cy="4941541"/>
            </p:xfrm>
            <a:graphic>
              <a:graphicData uri="http://schemas.openxmlformats.org/drawingml/2006/table">
                <a:tbl>
                  <a:tblPr firstRow="1" firstCol="1" bandRow="1"/>
                  <a:tblGrid>
                    <a:gridCol w="3358088"/>
                    <a:gridCol w="1368152"/>
                    <a:gridCol w="2160240"/>
                    <a:gridCol w="2016224"/>
                    <a:gridCol w="2583144"/>
                  </a:tblGrid>
                  <a:tr h="552421">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828" marR="238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压强变化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速率变化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平衡移动方向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en-US"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171395">
                    <a:tc rowSpan="2">
                      <a:txBody>
                        <a:bodyPr/>
                        <a:lstStyle/>
                        <a:p>
                          <a:pPr algn="just"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828" marR="238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828" marR="238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171395">
                    <a:tc vMerge="1">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同时减小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828" marR="238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逆反应方向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mc:Choice>
        <mc:Fallback xmlns="">
          <p:graphicFrame>
            <p:nvGraphicFramePr>
              <p:cNvPr id="6" name="表格 5"/>
              <p:cNvGraphicFramePr>
                <a:graphicFrameLocks noGrp="1"/>
              </p:cNvGraphicFramePr>
              <p:nvPr/>
            </p:nvGraphicFramePr>
            <p:xfrm>
              <a:off x="360854" y="1287344"/>
              <a:ext cx="11485848" cy="4941541"/>
            </p:xfrm>
            <a:graphic>
              <a:graphicData uri="http://schemas.openxmlformats.org/drawingml/2006/table">
                <a:tbl>
                  <a:tblPr firstRow="1" firstCol="1" bandRow="1"/>
                  <a:tblGrid>
                    <a:gridCol w="3358088"/>
                    <a:gridCol w="1368152"/>
                    <a:gridCol w="2160240"/>
                    <a:gridCol w="2016224"/>
                    <a:gridCol w="2583144"/>
                  </a:tblGrid>
                  <a:tr h="552421">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828" marR="238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压强变化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速率变化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平衡移动方向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en-US"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194560">
                    <a:tc rowSpan="2">
                      <a:txBody>
                        <a:bodyPr/>
                        <a:lstStyle/>
                        <a:p>
                          <a:endParaRPr lang="zh-CN"/>
                        </a:p>
                      </a:txBody>
                      <a:tcPr marL="23828" marR="238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828" marR="238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171395">
                    <a:tc vMerge="1">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同时减小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828" marR="238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逆反应方向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mc:Fallback>
      </mc:AlternateContent>
      <p:pic>
        <p:nvPicPr>
          <p:cNvPr id="4" name="cx487.jpg"/>
          <p:cNvPicPr>
            <a:picLocks noChangeAspect="1"/>
          </p:cNvPicPr>
          <p:nvPr/>
        </p:nvPicPr>
        <p:blipFill>
          <a:blip r:embed="rId2"/>
          <a:stretch>
            <a:fillRect/>
          </a:stretch>
        </p:blipFill>
        <p:spPr>
          <a:xfrm>
            <a:off x="9623598" y="2076977"/>
            <a:ext cx="1910607" cy="1802192"/>
          </a:xfrm>
          <a:prstGeom prst="rect">
            <a:avLst/>
          </a:prstGeom>
        </p:spPr>
      </p:pic>
      <p:pic>
        <p:nvPicPr>
          <p:cNvPr id="5" name="cx488.jpg"/>
          <p:cNvPicPr>
            <a:picLocks noChangeAspect="1"/>
          </p:cNvPicPr>
          <p:nvPr/>
        </p:nvPicPr>
        <p:blipFill>
          <a:blip r:embed="rId3">
            <a:clrChange>
              <a:clrFrom>
                <a:srgbClr val="FFFFFE"/>
              </a:clrFrom>
              <a:clrTo>
                <a:srgbClr val="FFFFFE">
                  <a:alpha val="0"/>
                </a:srgbClr>
              </a:clrTo>
            </a:clrChange>
          </a:blip>
          <a:stretch>
            <a:fillRect/>
          </a:stretch>
        </p:blipFill>
        <p:spPr>
          <a:xfrm>
            <a:off x="9479582" y="4176493"/>
            <a:ext cx="2306555" cy="1786481"/>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360854" y="836712"/>
              <a:ext cx="11485848" cy="4941541"/>
            </p:xfrm>
            <a:graphic>
              <a:graphicData uri="http://schemas.openxmlformats.org/drawingml/2006/table">
                <a:tbl>
                  <a:tblPr firstRow="1" firstCol="1" bandRow="1"/>
                  <a:tblGrid>
                    <a:gridCol w="3286080"/>
                    <a:gridCol w="1296144"/>
                    <a:gridCol w="2088232"/>
                    <a:gridCol w="2088232"/>
                    <a:gridCol w="2727160"/>
                  </a:tblGrid>
                  <a:tr h="552421">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828" marR="238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压强变化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速率变化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平衡移动方向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en-US"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171395">
                    <a:tc rowSpan="2">
                      <a:txBody>
                        <a:bodyPr/>
                        <a:lstStyle/>
                        <a:p>
                          <a:pPr algn="just"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828" marR="238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828" marR="238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逆反应方向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171395">
                    <a:tc vMerge="1">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同时减小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828" marR="238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mc:Choice>
        <mc:Fallback xmlns="">
          <p:graphicFrame>
            <p:nvGraphicFramePr>
              <p:cNvPr id="4" name="表格 3"/>
              <p:cNvGraphicFramePr>
                <a:graphicFrameLocks noGrp="1"/>
              </p:cNvGraphicFramePr>
              <p:nvPr/>
            </p:nvGraphicFramePr>
            <p:xfrm>
              <a:off x="360854" y="836712"/>
              <a:ext cx="11485848" cy="4941541"/>
            </p:xfrm>
            <a:graphic>
              <a:graphicData uri="http://schemas.openxmlformats.org/drawingml/2006/table">
                <a:tbl>
                  <a:tblPr firstRow="1" firstCol="1" bandRow="1"/>
                  <a:tblGrid>
                    <a:gridCol w="3286080"/>
                    <a:gridCol w="1296144"/>
                    <a:gridCol w="2088232"/>
                    <a:gridCol w="2088232"/>
                    <a:gridCol w="2727160"/>
                  </a:tblGrid>
                  <a:tr h="552421">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828" marR="238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压强变化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速率变化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平衡移动方向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en-US"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194560">
                    <a:tc rowSpan="2">
                      <a:txBody>
                        <a:bodyPr/>
                        <a:lstStyle/>
                        <a:p>
                          <a:endParaRPr lang="zh-CN"/>
                        </a:p>
                      </a:txBody>
                      <a:tcPr marL="23828" marR="238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828" marR="238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逆反应方向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171395">
                    <a:tc vMerge="1">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同时减小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828" marR="238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mc:Fallback>
      </mc:AlternateContent>
      <p:pic>
        <p:nvPicPr>
          <p:cNvPr id="5" name="cx489.jpg"/>
          <p:cNvPicPr>
            <a:picLocks noChangeAspect="1"/>
          </p:cNvPicPr>
          <p:nvPr/>
        </p:nvPicPr>
        <p:blipFill>
          <a:blip r:embed="rId2"/>
          <a:stretch>
            <a:fillRect/>
          </a:stretch>
        </p:blipFill>
        <p:spPr>
          <a:xfrm>
            <a:off x="9551590" y="1571652"/>
            <a:ext cx="1881767" cy="1881767"/>
          </a:xfrm>
          <a:prstGeom prst="rect">
            <a:avLst/>
          </a:prstGeom>
        </p:spPr>
      </p:pic>
      <p:pic>
        <p:nvPicPr>
          <p:cNvPr id="6" name="cx490.jpg"/>
          <p:cNvPicPr>
            <a:picLocks noChangeAspect="1"/>
          </p:cNvPicPr>
          <p:nvPr/>
        </p:nvPicPr>
        <p:blipFill>
          <a:blip r:embed="rId3">
            <a:clrChange>
              <a:clrFrom>
                <a:srgbClr val="FFFFFE"/>
              </a:clrFrom>
              <a:clrTo>
                <a:srgbClr val="FFFFFE">
                  <a:alpha val="0"/>
                </a:srgbClr>
              </a:clrTo>
            </a:clrChange>
          </a:blip>
          <a:stretch>
            <a:fillRect/>
          </a:stretch>
        </p:blipFill>
        <p:spPr>
          <a:xfrm>
            <a:off x="9510405" y="3717032"/>
            <a:ext cx="2009004" cy="1959732"/>
          </a:xfrm>
          <a:prstGeom prst="rect">
            <a:avLst/>
          </a:prstGeom>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表格 5"/>
              <p:cNvGraphicFramePr>
                <a:graphicFrameLocks noGrp="1"/>
              </p:cNvGraphicFramePr>
              <p:nvPr/>
            </p:nvGraphicFramePr>
            <p:xfrm>
              <a:off x="360854" y="908721"/>
              <a:ext cx="11485848" cy="5534470"/>
            </p:xfrm>
            <a:graphic>
              <a:graphicData uri="http://schemas.openxmlformats.org/drawingml/2006/table">
                <a:tbl>
                  <a:tblPr firstRow="1" firstCol="1" bandRow="1"/>
                  <a:tblGrid>
                    <a:gridCol w="3142064"/>
                    <a:gridCol w="1584176"/>
                    <a:gridCol w="2592288"/>
                    <a:gridCol w="1944216"/>
                    <a:gridCol w="2223104"/>
                  </a:tblGrid>
                  <a:tr h="252245">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828" marR="238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压强变化</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速率变化</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平衡移动方向</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en-US" sz="23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634602">
                    <a:tc rowSpan="2">
                      <a:txBody>
                        <a:bodyPr/>
                        <a:lstStyle/>
                        <a:p>
                          <a:pPr algn="just" hangingPunct="0">
                            <a:lnSpc>
                              <a:spcPct val="150000"/>
                            </a:lnSpc>
                            <a:buNone/>
                          </a:pPr>
                          <a:r>
                            <a:rPr lang="en-US" sz="2300" b="1" i="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3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300" b="1" spc="-100" baseline="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300" b="1" spc="-100" baseline="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3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300" b="1" spc="-100" baseline="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300" b="1" spc="-100" baseline="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300" b="1" i="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3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300" b="1" spc="-100" baseline="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300" b="1" spc="-100" baseline="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3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300" b="1" spc="-100" baseline="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300" b="1" spc="-100" baseline="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i="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3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3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3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300" b="1" spc="-100" baseline="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3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828" marR="238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加压</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同等程度增大</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最终仍相等</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828" marR="238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不移动</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endParaRPr lang="en-US" altLang="zh-CN" sz="23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3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3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619686">
                    <a:tc vMerge="1">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减压</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同等程度减小</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最终仍相等</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828" marR="238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不移动</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endParaRPr lang="en-US" altLang="zh-CN" sz="23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3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3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725714">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规律</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gridSpan="4">
                      <a:txBody>
                        <a:bodyPr/>
                        <a:lstStyle/>
                        <a:p>
                          <a:pPr algn="just" hangingPunct="0">
                            <a:lnSpc>
                              <a:spcPct val="150000"/>
                            </a:lnSpc>
                            <a:buNone/>
                          </a:pPr>
                          <a:r>
                            <a:rPr lang="zh-CN" sz="2300" b="1"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在其他条件不变的情况下</a:t>
                          </a:r>
                          <a:r>
                            <a:rPr lang="zh-CN" sz="23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增大压强</a:t>
                          </a:r>
                          <a:r>
                            <a:rPr lang="zh-CN" sz="23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化学平衡向气体体积减小的方向移动</a:t>
                          </a:r>
                          <a:r>
                            <a:rPr lang="zh-CN" sz="23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减小压强</a:t>
                          </a:r>
                          <a:r>
                            <a:rPr lang="zh-CN" sz="23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化学平衡向气体体积增大的方向移动</a:t>
                          </a:r>
                          <a:endParaRPr lang="zh-CN" sz="23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828" marR="238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hMerge="1">
                      <a:tcPr/>
                    </a:tc>
                    <a:tc hMerge="1">
                      <a:tcPr/>
                    </a:tc>
                    <a:tc hMerge="1">
                      <a:tcPr/>
                    </a:tc>
                  </a:tr>
                </a:tbl>
              </a:graphicData>
            </a:graphic>
          </p:graphicFrame>
        </mc:Choice>
        <mc:Fallback xmlns="">
          <p:graphicFrame>
            <p:nvGraphicFramePr>
              <p:cNvPr id="6" name="表格 5"/>
              <p:cNvGraphicFramePr>
                <a:graphicFrameLocks noGrp="1"/>
              </p:cNvGraphicFramePr>
              <p:nvPr/>
            </p:nvGraphicFramePr>
            <p:xfrm>
              <a:off x="360854" y="908721"/>
              <a:ext cx="11485848" cy="5534470"/>
            </p:xfrm>
            <a:graphic>
              <a:graphicData uri="http://schemas.openxmlformats.org/drawingml/2006/table">
                <a:tbl>
                  <a:tblPr firstRow="1" firstCol="1" bandRow="1"/>
                  <a:tblGrid>
                    <a:gridCol w="3142064"/>
                    <a:gridCol w="1584176"/>
                    <a:gridCol w="2592288"/>
                    <a:gridCol w="1944216"/>
                    <a:gridCol w="2223104"/>
                  </a:tblGrid>
                  <a:tr h="252245">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828" marR="238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压强变化</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速率变化</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平衡移动方向</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en-US" sz="23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103120">
                    <a:tc rowSpan="2">
                      <a:txBody>
                        <a:bodyPr/>
                        <a:lstStyle/>
                        <a:p>
                          <a:endParaRPr lang="zh-CN"/>
                        </a:p>
                      </a:txBody>
                      <a:tcPr marL="23828" marR="238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加压</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同等程度增大</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最终仍相等</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828" marR="238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不移动</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endParaRPr lang="en-US" altLang="zh-CN" sz="23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3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3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619686">
                    <a:tc vMerge="1">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减压</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同等程度减小</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最终仍相等</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828" marR="238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不移动</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endParaRPr lang="en-US" altLang="zh-CN" sz="23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3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3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725714">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规律</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gridSpan="4">
                      <a:txBody>
                        <a:bodyPr/>
                        <a:lstStyle/>
                        <a:p>
                          <a:pPr algn="just" hangingPunct="0">
                            <a:lnSpc>
                              <a:spcPct val="150000"/>
                            </a:lnSpc>
                            <a:buNone/>
                          </a:pPr>
                          <a:r>
                            <a:rPr lang="zh-CN" sz="2300" b="1"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在其他条件不变的情况下</a:t>
                          </a:r>
                          <a:r>
                            <a:rPr lang="zh-CN" sz="23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增大压强</a:t>
                          </a:r>
                          <a:r>
                            <a:rPr lang="zh-CN" sz="23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化学平衡向气体体积减小的方向移动</a:t>
                          </a:r>
                          <a:r>
                            <a:rPr lang="zh-CN" sz="23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减小压强</a:t>
                          </a:r>
                          <a:r>
                            <a:rPr lang="zh-CN" sz="23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化学平衡向气体体积增大的方向移动</a:t>
                          </a:r>
                          <a:endParaRPr lang="zh-CN" sz="23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828" marR="238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hMerge="1">
                      <a:tcPr/>
                    </a:tc>
                    <a:tc hMerge="1">
                      <a:tcPr/>
                    </a:tc>
                    <a:tc hMerge="1">
                      <a:tcPr/>
                    </a:tc>
                  </a:tr>
                </a:tbl>
              </a:graphicData>
            </a:graphic>
          </p:graphicFrame>
        </mc:Fallback>
      </mc:AlternateContent>
      <p:pic>
        <p:nvPicPr>
          <p:cNvPr id="8" name="cx491.jpg"/>
          <p:cNvPicPr>
            <a:picLocks noChangeAspect="1"/>
          </p:cNvPicPr>
          <p:nvPr/>
        </p:nvPicPr>
        <p:blipFill>
          <a:blip r:embed="rId2"/>
          <a:stretch>
            <a:fillRect/>
          </a:stretch>
        </p:blipFill>
        <p:spPr>
          <a:xfrm>
            <a:off x="9834901" y="1628800"/>
            <a:ext cx="1800200" cy="1645485"/>
          </a:xfrm>
          <a:prstGeom prst="rect">
            <a:avLst/>
          </a:prstGeom>
        </p:spPr>
      </p:pic>
      <p:pic>
        <p:nvPicPr>
          <p:cNvPr id="9" name="cx492.jpg"/>
          <p:cNvPicPr>
            <a:picLocks noChangeAspect="1"/>
          </p:cNvPicPr>
          <p:nvPr/>
        </p:nvPicPr>
        <p:blipFill>
          <a:blip r:embed="rId3"/>
          <a:stretch>
            <a:fillRect/>
          </a:stretch>
        </p:blipFill>
        <p:spPr>
          <a:xfrm>
            <a:off x="9911630" y="3573016"/>
            <a:ext cx="1646742" cy="1632239"/>
          </a:xfrm>
          <a:prstGeom prst="rect">
            <a:avLst/>
          </a:prstGeo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28802"/>
            <a:ext cx="11485848" cy="646331"/>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图像分析温度对化学平衡移动的影响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nvGraphicFramePr>
            <p:xfrm>
              <a:off x="360854" y="1315566"/>
              <a:ext cx="11485846" cy="4813632"/>
            </p:xfrm>
            <a:graphic>
              <a:graphicData uri="http://schemas.openxmlformats.org/drawingml/2006/table">
                <a:tbl>
                  <a:tblPr firstRow="1" firstCol="1" bandRow="1"/>
                  <a:tblGrid>
                    <a:gridCol w="2133952"/>
                    <a:gridCol w="2376264"/>
                    <a:gridCol w="2376264"/>
                    <a:gridCol w="2304256"/>
                    <a:gridCol w="2295110"/>
                  </a:tblGrid>
                  <a:tr h="1772185">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buNone/>
                          </a:pP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3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3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buNone/>
                          </a:pP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876" marR="98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l" hangingPunct="0">
                            <a:lnSpc>
                              <a:spcPct val="150000"/>
                            </a:lnSpc>
                            <a:buNone/>
                          </a:pP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3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3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sz="23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buNone/>
                          </a:pP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876" marR="98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l" hangingPunct="0">
                            <a:lnSpc>
                              <a:spcPct val="150000"/>
                            </a:lnSpc>
                            <a:buNone/>
                          </a:pP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3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3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buNone/>
                          </a:pP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876" marR="98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l" hangingPunct="0">
                            <a:lnSpc>
                              <a:spcPct val="150000"/>
                            </a:lnSpc>
                            <a:buNone/>
                          </a:pP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3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3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buNone/>
                          </a:pP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876" marR="98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718840">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改变温度</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升温</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876" marR="98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升温</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876" marR="98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降温</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876" marR="98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降温</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876" marR="98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155450">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平衡移</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动方向</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正反应方向</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876" marR="98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逆反应方向</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876" marR="98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正反应方向</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876" marR="98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逆反应方向</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876" marR="98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167157">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速率变化</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同时增大</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同时增大</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同时减小</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同时减小</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mc:Choice>
        <mc:Fallback xmlns="">
          <p:graphicFrame>
            <p:nvGraphicFramePr>
              <p:cNvPr id="3" name="表格 2"/>
              <p:cNvGraphicFramePr>
                <a:graphicFrameLocks noGrp="1"/>
              </p:cNvGraphicFramePr>
              <p:nvPr/>
            </p:nvGraphicFramePr>
            <p:xfrm>
              <a:off x="360854" y="1315566"/>
              <a:ext cx="11485846" cy="4813632"/>
            </p:xfrm>
            <a:graphic>
              <a:graphicData uri="http://schemas.openxmlformats.org/drawingml/2006/table">
                <a:tbl>
                  <a:tblPr firstRow="1" firstCol="1" bandRow="1"/>
                  <a:tblGrid>
                    <a:gridCol w="2133952"/>
                    <a:gridCol w="2376264"/>
                    <a:gridCol w="2376264"/>
                    <a:gridCol w="2304256"/>
                    <a:gridCol w="2295110"/>
                  </a:tblGrid>
                  <a:tr h="2103120">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9876" marR="98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endParaRPr lang="zh-CN"/>
                        </a:p>
                      </a:txBody>
                      <a:tcPr marL="9876" marR="98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endParaRPr lang="zh-CN"/>
                        </a:p>
                      </a:txBody>
                      <a:tcPr marL="9876" marR="98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endParaRPr lang="zh-CN"/>
                        </a:p>
                      </a:txBody>
                      <a:tcPr marL="9876" marR="98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718840">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改变温度</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升温</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876" marR="98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升温</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876" marR="98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降温</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876" marR="98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降温</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876" marR="98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155450">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平衡移</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动方向</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正反应方向</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876" marR="98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逆反应方向</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876" marR="98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正反应方向</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876" marR="98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逆反应方向</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876" marR="98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167157">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速率变化</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同时增大</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同时增大</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同时减小</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同时减小</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mc:Fallback>
      </mc:AlternateContent>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360854" y="1085696"/>
          <a:ext cx="11485846" cy="3774758"/>
        </p:xfrm>
        <a:graphic>
          <a:graphicData uri="http://schemas.openxmlformats.org/drawingml/2006/table">
            <a:tbl>
              <a:tblPr firstRow="1" firstCol="1" bandRow="1"/>
              <a:tblGrid>
                <a:gridCol w="1197848"/>
                <a:gridCol w="2590184"/>
                <a:gridCol w="2565938"/>
                <a:gridCol w="2565938"/>
                <a:gridCol w="2565938"/>
              </a:tblGrid>
              <a:tr h="1048088">
                <a:tc>
                  <a:txBody>
                    <a:bodyPr/>
                    <a:lstStyle/>
                    <a:p>
                      <a:pPr algn="ctr" hangingPunct="0">
                        <a:lnSpc>
                          <a:spcPct val="150000"/>
                        </a:lnSpc>
                        <a:buNone/>
                      </a:pPr>
                      <a:r>
                        <a:rPr lang="en-US"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791160">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规律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4">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在其他条件不变的情况下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升高温度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平衡向吸热方向移动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降低温度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平衡向放热方向移动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hMerge="1">
                  <a:tcPr/>
                </a:tc>
                <a:tc hMerge="1">
                  <a:tcPr/>
                </a:tc>
                <a:tc hMerge="1">
                  <a:tcPr/>
                </a:tc>
              </a:tr>
            </a:tbl>
          </a:graphicData>
        </a:graphic>
      </p:graphicFrame>
      <p:pic>
        <p:nvPicPr>
          <p:cNvPr id="15364" name="cx493.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630710" y="1628800"/>
            <a:ext cx="2304256" cy="1740277"/>
          </a:xfrm>
          <a:prstGeom prst="rect">
            <a:avLst/>
          </a:prstGeom>
          <a:noFill/>
          <a:extLst>
            <a:ext uri="{909E8E84-426E-40DD-AFC4-6F175D3DCCD1}">
              <a14:hiddenFill xmlns:a14="http://schemas.microsoft.com/office/drawing/2010/main">
                <a:solidFill>
                  <a:srgbClr val="FFFFFF"/>
                </a:solidFill>
              </a14:hiddenFill>
            </a:ext>
          </a:extLst>
        </p:spPr>
      </p:pic>
      <p:pic>
        <p:nvPicPr>
          <p:cNvPr id="15363" name="cx49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19105" y="1465489"/>
            <a:ext cx="1950187" cy="2022417"/>
          </a:xfrm>
          <a:prstGeom prst="rect">
            <a:avLst/>
          </a:prstGeom>
          <a:noFill/>
          <a:extLst>
            <a:ext uri="{909E8E84-426E-40DD-AFC4-6F175D3DCCD1}">
              <a14:hiddenFill xmlns:a14="http://schemas.microsoft.com/office/drawing/2010/main">
                <a:solidFill>
                  <a:srgbClr val="FFFFFF"/>
                </a:solidFill>
              </a14:hiddenFill>
            </a:ext>
          </a:extLst>
        </p:spPr>
      </p:pic>
      <p:pic>
        <p:nvPicPr>
          <p:cNvPr id="15362" name="cx49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77507" y="1530344"/>
            <a:ext cx="2031420" cy="1971081"/>
          </a:xfrm>
          <a:prstGeom prst="rect">
            <a:avLst/>
          </a:prstGeom>
          <a:noFill/>
          <a:extLst>
            <a:ext uri="{909E8E84-426E-40DD-AFC4-6F175D3DCCD1}">
              <a14:hiddenFill xmlns:a14="http://schemas.microsoft.com/office/drawing/2010/main">
                <a:solidFill>
                  <a:srgbClr val="FFFFFF"/>
                </a:solidFill>
              </a14:hiddenFill>
            </a:ext>
          </a:extLst>
        </p:spPr>
      </p:pic>
      <p:pic>
        <p:nvPicPr>
          <p:cNvPr id="15361" name="cx49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91069" y="1637649"/>
            <a:ext cx="2321099" cy="176016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催化剂对化学平衡移动的影响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加入正催化剂，</a:t>
            </a: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使用催化剂与不使用催化剂，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表示无催化剂时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的转化率随时间的变化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表示有催化剂时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的转化率随时间的变化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mm613a.jpg" descr="id:2147493820;FounderCES"/>
          <p:cNvPicPr>
            <a:picLocks noChangeAspect="1"/>
          </p:cNvPicPr>
          <p:nvPr/>
        </p:nvPicPr>
        <p:blipFill>
          <a:blip r:embed="rId1"/>
          <a:stretch>
            <a:fillRect/>
          </a:stretch>
        </p:blipFill>
        <p:spPr>
          <a:xfrm>
            <a:off x="3070870" y="3117176"/>
            <a:ext cx="2336528" cy="2193721"/>
          </a:xfrm>
          <a:prstGeom prst="rect">
            <a:avLst/>
          </a:prstGeom>
        </p:spPr>
      </p:pic>
      <p:pic>
        <p:nvPicPr>
          <p:cNvPr id="4" name="mm614.jpg" descr="id:2147493827;FounderCES"/>
          <p:cNvPicPr>
            <a:picLocks noChangeAspect="1"/>
          </p:cNvPicPr>
          <p:nvPr/>
        </p:nvPicPr>
        <p:blipFill>
          <a:blip r:embed="rId2"/>
          <a:stretch>
            <a:fillRect/>
          </a:stretch>
        </p:blipFill>
        <p:spPr>
          <a:xfrm>
            <a:off x="6311230" y="3169247"/>
            <a:ext cx="2664296" cy="2123178"/>
          </a:xfrm>
          <a:prstGeom prst="rect">
            <a:avLst/>
          </a:prstGeom>
        </p:spPr>
      </p:pic>
      <p:sp>
        <p:nvSpPr>
          <p:cNvPr id="6" name="文本框 5"/>
          <p:cNvSpPr txBox="1"/>
          <p:nvPr/>
        </p:nvSpPr>
        <p:spPr>
          <a:xfrm>
            <a:off x="2951534" y="5373032"/>
            <a:ext cx="6096000" cy="576248"/>
          </a:xfrm>
          <a:prstGeom prst="rect">
            <a:avLst/>
          </a:prstGeom>
          <a:noFill/>
        </p:spPr>
        <p:txBody>
          <a:bodyPr wrap="square">
            <a:spAutoFit/>
          </a:bodyPr>
          <a:lstStyle/>
          <a:p>
            <a:pPr algn="ctr" hangingPunct="0">
              <a:lnSpc>
                <a:spcPct val="150000"/>
              </a:lnSpc>
              <a:buNone/>
            </a:pP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图</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1050">
                <a:solidFill>
                  <a:srgbClr val="000000"/>
                </a:solidFill>
                <a:cs typeface="Times New Roman" panose="02020603050405020304" pitchFamily="18" charset="0"/>
              </a:rPr>
              <a:t>                                                                                   </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图</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用速率分析化学平衡移动的一般思路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mm615.jpg" descr="id:2147493834;FounderCES"/>
          <p:cNvPicPr>
            <a:picLocks noChangeAspect="1"/>
          </p:cNvPicPr>
          <p:nvPr/>
        </p:nvPicPr>
        <p:blipFill>
          <a:blip r:embed="rId1"/>
          <a:stretch>
            <a:fillRect/>
          </a:stretch>
        </p:blipFill>
        <p:spPr>
          <a:xfrm>
            <a:off x="3398924" y="1484784"/>
            <a:ext cx="5392564" cy="2808312"/>
          </a:xfrm>
          <a:prstGeom prst="rect">
            <a:avLst/>
          </a:prstGeom>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9" name="内容占位符 8"/>
              <p:cNvSpPr>
                <a:spLocks noGrp="1"/>
              </p:cNvSpPr>
              <p:nvPr>
                <p:ph idx="1"/>
              </p:nvPr>
            </p:nvSpPr>
            <p:spPr>
              <a:xfrm>
                <a:off x="360854" y="746120"/>
                <a:ext cx="11485848" cy="3970318"/>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湿法烟气脱氮工艺中常用到尿素，其反应原理为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，达到平衡后改变某一条件，反应速率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与时间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的关系如图所示，下列说法错误的是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引起变化的原因可能是升高温度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含量最高的时间段是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引起变化的原因可能是增加反应物浓度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时刻引起变化的原因可能是加入催化剂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内容占位符 8"/>
              <p:cNvSpPr>
                <a:spLocks noRot="1" noChangeAspect="1" noMove="1" noResize="1" noEditPoints="1" noAdjustHandles="1" noChangeArrowheads="1" noChangeShapeType="1" noTextEdit="1"/>
              </p:cNvSpPr>
              <p:nvPr>
                <p:ph idx="1"/>
              </p:nvPr>
            </p:nvSpPr>
            <p:spPr>
              <a:xfrm>
                <a:off x="360854" y="746120"/>
                <a:ext cx="11485848" cy="3970318"/>
              </a:xfrm>
              <a:blipFill rotWithShape="1">
                <a:blip r:embed="rId1"/>
                <a:stretch>
                  <a:fillRect l="-2" t="-16" r="1" b="7"/>
                </a:stretch>
              </a:blipFill>
            </p:spPr>
            <p:txBody>
              <a:bodyPr/>
              <a:lstStyle/>
              <a:p>
                <a:r>
                  <a:rPr lang="zh-CN" altLang="en-US">
                    <a:noFill/>
                  </a:rPr>
                  <a:t> </a:t>
                </a:r>
              </a:p>
            </p:txBody>
          </p:sp>
        </mc:Fallback>
      </mc:AlternateContent>
      <p:pic>
        <p:nvPicPr>
          <p:cNvPr id="6" name="图片 5"/>
          <p:cNvPicPr>
            <a:picLocks noChangeAspect="1"/>
          </p:cNvPicPr>
          <p:nvPr/>
        </p:nvPicPr>
        <p:blipFill>
          <a:blip r:embed="rId2"/>
          <a:stretch>
            <a:fillRect/>
          </a:stretch>
        </p:blipFill>
        <p:spPr>
          <a:xfrm>
            <a:off x="403740" y="4765523"/>
            <a:ext cx="1046020" cy="423292"/>
          </a:xfrm>
          <a:prstGeom prst="rect">
            <a:avLst/>
          </a:prstGeom>
        </p:spPr>
      </p:pic>
      <p:pic>
        <p:nvPicPr>
          <p:cNvPr id="10" name="24典例3.EPS" descr="id:2147492717;FounderCES"/>
          <p:cNvPicPr>
            <a:picLocks noChangeAspect="1"/>
          </p:cNvPicPr>
          <p:nvPr/>
        </p:nvPicPr>
        <p:blipFill>
          <a:blip r:embed="rId3"/>
          <a:stretch>
            <a:fillRect/>
          </a:stretch>
        </p:blipFill>
        <p:spPr>
          <a:xfrm>
            <a:off x="438985" y="925723"/>
            <a:ext cx="1167995" cy="376726"/>
          </a:xfrm>
          <a:prstGeom prst="rect">
            <a:avLst/>
          </a:prstGeom>
        </p:spPr>
      </p:pic>
      <p:sp>
        <p:nvSpPr>
          <p:cNvPr id="3" name="文本框 2"/>
          <p:cNvSpPr txBox="1"/>
          <p:nvPr/>
        </p:nvSpPr>
        <p:spPr>
          <a:xfrm>
            <a:off x="1388797" y="4621507"/>
            <a:ext cx="6096000" cy="579967"/>
          </a:xfrm>
          <a:prstGeom prst="rect">
            <a:avLst/>
          </a:prstGeom>
          <a:noFill/>
        </p:spPr>
        <p:txBody>
          <a:bodyPr wrap="square">
            <a:spAutoFit/>
          </a:bodyPr>
          <a:lstStyle/>
          <a:p>
            <a:pPr>
              <a:lnSpc>
                <a:spcPct val="150000"/>
              </a:lnSpc>
            </a:pPr>
            <a:r>
              <a:rPr lang="en-US" altLang="zh-CN" sz="2400" b="1">
                <a:solidFill>
                  <a:srgbClr val="000000"/>
                </a:solidFill>
                <a:effectLst/>
                <a:latin typeface="Times New Roman" panose="02020603050405020304" pitchFamily="18" charset="0"/>
                <a:ea typeface="宋体" panose="02010600030101010101" pitchFamily="2" charset="-122"/>
              </a:rPr>
              <a:t>B</a:t>
            </a:r>
            <a:endParaRPr lang="zh-CN" altLang="en-US"/>
          </a:p>
        </p:txBody>
      </p:sp>
      <p:pic>
        <p:nvPicPr>
          <p:cNvPr id="7" name="cx497.jpg" descr="id:2147493848;FounderCES"/>
          <p:cNvPicPr/>
          <p:nvPr/>
        </p:nvPicPr>
        <p:blipFill>
          <a:blip r:embed="rId4"/>
          <a:stretch>
            <a:fillRect/>
          </a:stretch>
        </p:blipFill>
        <p:spPr>
          <a:xfrm>
            <a:off x="6746927" y="2492896"/>
            <a:ext cx="4460848" cy="259552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6" name="内容占位符 5"/>
              <p:cNvSpPr>
                <a:spLocks noGrp="1"/>
              </p:cNvSpPr>
              <p:nvPr>
                <p:ph idx="1"/>
              </p:nvPr>
            </p:nvSpPr>
            <p:spPr>
              <a:xfrm>
                <a:off x="360854" y="746120"/>
                <a:ext cx="11485848" cy="4128310"/>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化学平衡常数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化学平衡常数的概念与表达式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概念：在一定温度下，当一个可逆反应达到化学平衡时，</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生成物浓度幂之积与反应物浓度幂之积的比值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是一个常数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简称平衡常数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，用符号</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表达式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20000"/>
                  </a:lnSpc>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对于可逆反应</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sup>
                        </m:sSup>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e>
                        </m:d>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sup>
                        </m:sSup>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𝐃</m:t>
                            </m:r>
                          </m:e>
                        </m:d>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up>
                        </m:sSup>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e>
                        </m:d>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sup>
                        </m:sSup>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𝐁</m:t>
                            </m:r>
                          </m:e>
                        </m:d>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固体和纯液体的浓度</a:t>
                </a: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视为常数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通常不计入平衡常数表达式中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5"/>
              <p:cNvSpPr>
                <a:spLocks noRot="1" noChangeAspect="1" noMove="1" noResize="1" noEditPoints="1" noAdjustHandles="1" noChangeArrowheads="1" noChangeShapeType="1" noTextEdit="1"/>
              </p:cNvSpPr>
              <p:nvPr>
                <p:ph idx="1"/>
              </p:nvPr>
            </p:nvSpPr>
            <p:spPr>
              <a:xfrm>
                <a:off x="360854" y="746120"/>
                <a:ext cx="11485848" cy="4128310"/>
              </a:xfrm>
              <a:blipFill rotWithShape="1">
                <a:blip r:embed="rId1"/>
                <a:stretch>
                  <a:fillRect l="-2" t="-15" r="1" b="-8317"/>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406574" y="844863"/>
            <a:ext cx="1588693" cy="500939"/>
          </a:xfrm>
          <a:prstGeom prst="rect">
            <a:avLst/>
          </a:prstGeom>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hangingPunct="0"/>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时刻正、逆反应速率均增大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且平衡逆向移动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该反应为放热反应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变化的原因可能是升高温度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时刻平衡正向移动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二氧化碳为生成物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二氧化碳含量最高的时间段是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时刻正、逆反应速率均增大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且平衡正向移动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逆</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未突变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故引起变化的原因可能是增加反应物浓度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时刻反应速率增大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平衡不移动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故引起变化的原因可能是加入催化剂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1"/>
          <a:stretch>
            <a:fillRect/>
          </a:stretch>
        </p:blipFill>
        <p:spPr>
          <a:xfrm>
            <a:off x="478582" y="908720"/>
            <a:ext cx="1034406" cy="468411"/>
          </a:xfrm>
          <a:prstGeom prst="rect">
            <a:avLst/>
          </a:prstGeom>
        </p:spPr>
      </p:pic>
      <p:pic>
        <p:nvPicPr>
          <p:cNvPr id="4" name="cx497.jpg" descr="id:2147493848;FounderCES"/>
          <p:cNvPicPr/>
          <p:nvPr/>
        </p:nvPicPr>
        <p:blipFill>
          <a:blip r:embed="rId2"/>
          <a:stretch>
            <a:fillRect/>
          </a:stretch>
        </p:blipFill>
        <p:spPr>
          <a:xfrm>
            <a:off x="4006974" y="3789040"/>
            <a:ext cx="4460848" cy="2595529"/>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524315"/>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化学平衡常数的意义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平衡常数的大小反映了化学反应进行的程度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也叫反应的限度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越大，表示反应进行得越完全，反应物的转化率越大，当</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时，该反应就进行的基本完全了。</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越小，表示反应进行得越不完全，反应物的转化率越小。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化学平衡常数的影响因素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内因：不同的化学反应及化学方程式的书写形式是决定化学平衡常数的主要因素。</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外因：在化学方程式一定的情况下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highlight>
                  <a:srgbClr val="FFFF00"/>
                </a:highlight>
                <a:latin typeface="Times New Roman" panose="02020603050405020304" pitchFamily="18" charset="0"/>
                <a:ea typeface="宋体" panose="02010600030101010101" pitchFamily="2" charset="-122"/>
              </a:rPr>
              <a:t>K</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只受温度影响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与反应物或生成物的浓度无关，与压强无关。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55912"/>
                <a:ext cx="11485848" cy="5687960"/>
              </a:xfrm>
            </p:spPr>
            <p:txBody>
              <a:bodyPr/>
              <a:lstStyle/>
              <a:p>
                <a:pPr hangingPunct="0"/>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化学平衡常数表达式的书写</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在平衡常数表达式中，水</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液态</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的浓度、固体物质及纯液体的浓度不写。</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化学平衡常数表达式与化学方程式的书写有关。若反应方向改变、化学计量数等倍扩大或缩小，化学平衡常数都会相应改变。</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algn="dist" hangingPunct="0">
                  <a:lnSpc>
                    <a:spcPct val="110000"/>
                  </a:lnSpc>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000"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的平衡常数</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
                          <m:d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e>
                        </m:d>
                      </m:num>
                      <m:den>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
                          <m:d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e>
                        </m:d>
                        <m:r>
                          <m:rPr>
                            <m:nor/>
                          </m:rP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
                          <m:d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e>
                        </m:d>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000"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的平衡常数</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
                          <m:d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e>
                        </m:d>
                      </m:num>
                      <m:den>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up>
                        </m:sSup>
                        <m:d>
                          <m:d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e>
                        </m:d>
                        <m:r>
                          <m:rPr>
                            <m:nor/>
                          </m:rP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up>
                        </m:sSup>
                        <m:d>
                          <m:d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e>
                        </m:d>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000"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b="0" i="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  </m:t>
                    </m:r>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的平衡常数</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up>
                        </m:sSup>
                        <m:d>
                          <m:d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e>
                        </m:d>
                        <m:r>
                          <m:rPr>
                            <m:nor/>
                          </m:rP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up>
                        </m:sSup>
                        <m:d>
                          <m:d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e>
                        </m:d>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
                          <m:d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e>
                        </m:d>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endPar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两反应的平衡常数分别为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若两反应相加，则总反应的平衡常数</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若两反应相减，则总反应的平衡常数</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55912"/>
                <a:ext cx="11485848" cy="5687960"/>
              </a:xfrm>
              <a:blipFill rotWithShape="1">
                <a:blip r:embed="rId1"/>
                <a:stretch>
                  <a:fillRect l="-2" t="-5" r="1" b="-370"/>
                </a:stretch>
              </a:blipFill>
            </p:spPr>
            <p:txBody>
              <a:bodyPr/>
              <a:lstStyle/>
              <a:p>
                <a:r>
                  <a:rPr lang="zh-CN" altLang="en-US">
                    <a:noFill/>
                  </a:rPr>
                  <a:t> </a:t>
                </a:r>
              </a:p>
            </p:txBody>
          </p:sp>
        </mc:Fallback>
      </mc:AlternateContent>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化学平衡常数的应用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判断反应进行的程度：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越大，该反应进行得越完全，反应物的转化率越大；反之，就越不完全，转化率越小。</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判断可逆反应的热效应。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升高温度：</a:t>
            </a:r>
            <a:r>
              <a:rPr lang="en-US" altLang="zh-CN"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增大</a:t>
            </a:r>
            <a:r>
              <a:rPr lang="en-US" altLang="zh-CN"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正反应为吸热反应；</a:t>
            </a:r>
            <a:r>
              <a:rPr lang="en-US" altLang="zh-CN"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减小</a:t>
            </a:r>
            <a:r>
              <a:rPr lang="en-US" altLang="zh-CN"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正反应为放热反应。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pP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降低温度：</a:t>
            </a:r>
            <a:r>
              <a:rPr lang="en-US" altLang="zh-CN"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增大</a:t>
            </a:r>
            <a:r>
              <a:rPr lang="en-US" altLang="zh-CN"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正反应为放热反应；</a:t>
            </a:r>
            <a:r>
              <a:rPr lang="en-US" altLang="zh-CN"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减小</a:t>
            </a:r>
            <a:r>
              <a:rPr lang="en-US" altLang="zh-CN"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正反应为吸热反应。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nvGraphicFramePr>
        <p:xfrm>
          <a:off x="360854" y="2595688"/>
          <a:ext cx="11485847" cy="1913432"/>
        </p:xfrm>
        <a:graphic>
          <a:graphicData uri="http://schemas.openxmlformats.org/drawingml/2006/table">
            <a:tbl>
              <a:tblPr firstRow="1" firstCol="1" bandRow="1"/>
              <a:tblGrid>
                <a:gridCol w="854349"/>
                <a:gridCol w="2827325"/>
                <a:gridCol w="2827325"/>
                <a:gridCol w="2827325"/>
                <a:gridCol w="2149523"/>
              </a:tblGrid>
              <a:tr h="641070">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正反应进行的程度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平衡时生成物浓度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平衡时反应物浓度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反应物转化率</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636181">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越大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越大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越大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越小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越高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636181">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越小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越小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越小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越大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越低</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11901</Words>
  <Application>WPS 演示</Application>
  <PresentationFormat>自定义</PresentationFormat>
  <Paragraphs>695</Paragraphs>
  <Slides>60</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60</vt:i4>
      </vt:variant>
    </vt:vector>
  </HeadingPairs>
  <TitlesOfParts>
    <vt:vector size="73" baseType="lpstr">
      <vt:lpstr>Arial</vt:lpstr>
      <vt:lpstr>宋体</vt:lpstr>
      <vt:lpstr>Wingdings</vt:lpstr>
      <vt:lpstr>Times New Roman</vt:lpstr>
      <vt:lpstr>楷体</vt:lpstr>
      <vt:lpstr>微软雅黑</vt:lpstr>
      <vt:lpstr>黑体</vt:lpstr>
      <vt:lpstr>仿宋</vt:lpstr>
      <vt:lpstr>Book Antiqua</vt:lpstr>
      <vt:lpstr>Cambria Math</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440</cp:revision>
  <dcterms:created xsi:type="dcterms:W3CDTF">2020-11-06T05:24:00Z</dcterms:created>
  <dcterms:modified xsi:type="dcterms:W3CDTF">2025-08-07T06:10:23Z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94DCB34E15374A8DBE374A331DAF383C_12</vt:lpwstr>
  </property>
</Properties>
</file>